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9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99"/>
  </p:notesMasterIdLst>
  <p:handoutMasterIdLst>
    <p:handoutMasterId r:id="rId100"/>
  </p:handoutMasterIdLst>
  <p:sldIdLst>
    <p:sldId id="422" r:id="rId2"/>
    <p:sldId id="260" r:id="rId3"/>
    <p:sldId id="433" r:id="rId4"/>
    <p:sldId id="438" r:id="rId5"/>
    <p:sldId id="442" r:id="rId6"/>
    <p:sldId id="439" r:id="rId7"/>
    <p:sldId id="440" r:id="rId8"/>
    <p:sldId id="443" r:id="rId9"/>
    <p:sldId id="444" r:id="rId10"/>
    <p:sldId id="434" r:id="rId11"/>
    <p:sldId id="429" r:id="rId12"/>
    <p:sldId id="370" r:id="rId13"/>
    <p:sldId id="452" r:id="rId14"/>
    <p:sldId id="453" r:id="rId15"/>
    <p:sldId id="371" r:id="rId16"/>
    <p:sldId id="320" r:id="rId17"/>
    <p:sldId id="344" r:id="rId18"/>
    <p:sldId id="372" r:id="rId19"/>
    <p:sldId id="345" r:id="rId20"/>
    <p:sldId id="373" r:id="rId21"/>
    <p:sldId id="323" r:id="rId22"/>
    <p:sldId id="374" r:id="rId23"/>
    <p:sldId id="346" r:id="rId24"/>
    <p:sldId id="347" r:id="rId25"/>
    <p:sldId id="351" r:id="rId26"/>
    <p:sldId id="375" r:id="rId27"/>
    <p:sldId id="352" r:id="rId28"/>
    <p:sldId id="424" r:id="rId29"/>
    <p:sldId id="353" r:id="rId30"/>
    <p:sldId id="376" r:id="rId31"/>
    <p:sldId id="354" r:id="rId32"/>
    <p:sldId id="355" r:id="rId33"/>
    <p:sldId id="377" r:id="rId34"/>
    <p:sldId id="425" r:id="rId35"/>
    <p:sldId id="378" r:id="rId36"/>
    <p:sldId id="379" r:id="rId37"/>
    <p:sldId id="381" r:id="rId38"/>
    <p:sldId id="380" r:id="rId39"/>
    <p:sldId id="435" r:id="rId40"/>
    <p:sldId id="454" r:id="rId41"/>
    <p:sldId id="455" r:id="rId42"/>
    <p:sldId id="456" r:id="rId43"/>
    <p:sldId id="359" r:id="rId44"/>
    <p:sldId id="436" r:id="rId45"/>
    <p:sldId id="383" r:id="rId46"/>
    <p:sldId id="398" r:id="rId47"/>
    <p:sldId id="399" r:id="rId48"/>
    <p:sldId id="400" r:id="rId49"/>
    <p:sldId id="384" r:id="rId50"/>
    <p:sldId id="360" r:id="rId51"/>
    <p:sldId id="385" r:id="rId52"/>
    <p:sldId id="460" r:id="rId53"/>
    <p:sldId id="437" r:id="rId54"/>
    <p:sldId id="387" r:id="rId55"/>
    <p:sldId id="361" r:id="rId56"/>
    <p:sldId id="392" r:id="rId57"/>
    <p:sldId id="388" r:id="rId58"/>
    <p:sldId id="457" r:id="rId59"/>
    <p:sldId id="459" r:id="rId60"/>
    <p:sldId id="458" r:id="rId61"/>
    <p:sldId id="389" r:id="rId62"/>
    <p:sldId id="394" r:id="rId63"/>
    <p:sldId id="393" r:id="rId64"/>
    <p:sldId id="404" r:id="rId65"/>
    <p:sldId id="401" r:id="rId66"/>
    <p:sldId id="430" r:id="rId67"/>
    <p:sldId id="395" r:id="rId68"/>
    <p:sldId id="445" r:id="rId69"/>
    <p:sldId id="446" r:id="rId70"/>
    <p:sldId id="396" r:id="rId71"/>
    <p:sldId id="397" r:id="rId72"/>
    <p:sldId id="431" r:id="rId73"/>
    <p:sldId id="403" r:id="rId74"/>
    <p:sldId id="405" r:id="rId75"/>
    <p:sldId id="406" r:id="rId76"/>
    <p:sldId id="447" r:id="rId77"/>
    <p:sldId id="368" r:id="rId78"/>
    <p:sldId id="369" r:id="rId79"/>
    <p:sldId id="448" r:id="rId80"/>
    <p:sldId id="449" r:id="rId81"/>
    <p:sldId id="390" r:id="rId82"/>
    <p:sldId id="391" r:id="rId83"/>
    <p:sldId id="423" r:id="rId84"/>
    <p:sldId id="407" r:id="rId85"/>
    <p:sldId id="408" r:id="rId86"/>
    <p:sldId id="409" r:id="rId87"/>
    <p:sldId id="410" r:id="rId88"/>
    <p:sldId id="450" r:id="rId89"/>
    <p:sldId id="411" r:id="rId90"/>
    <p:sldId id="416" r:id="rId91"/>
    <p:sldId id="420" r:id="rId92"/>
    <p:sldId id="412" r:id="rId93"/>
    <p:sldId id="413" r:id="rId94"/>
    <p:sldId id="461" r:id="rId95"/>
    <p:sldId id="414" r:id="rId96"/>
    <p:sldId id="418" r:id="rId97"/>
    <p:sldId id="419" r:id="rId98"/>
  </p:sldIdLst>
  <p:sldSz cx="9144000" cy="6858000" type="screen4x3"/>
  <p:notesSz cx="6858000" cy="9144000"/>
  <p:custDataLst>
    <p:tags r:id="rId101"/>
  </p:custDataLst>
  <p:defaultTextStyle>
    <a:defPPr>
      <a:defRPr lang="ar-SY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FFCC"/>
    <a:srgbClr val="FFCCFF"/>
    <a:srgbClr val="FFFFCC"/>
    <a:srgbClr val="FFFF99"/>
    <a:srgbClr val="FFFFF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نمط متوسط 2 - تميي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بلا نمط، شبكة جدول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النمط المتوسط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نمط متوسط 2 - تميي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بلا نمط، بلا شبكة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نمط فاتح 3 - تميي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87761" autoAdjust="0"/>
    <p:restoredTop sz="96327" autoAdjust="0"/>
  </p:normalViewPr>
  <p:slideViewPr>
    <p:cSldViewPr>
      <p:cViewPr varScale="1">
        <p:scale>
          <a:sx n="72" d="100"/>
          <a:sy n="72" d="100"/>
        </p:scale>
        <p:origin x="-798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-90" y="0"/>
    </p:cViewPr>
  </p:sorterViewPr>
  <p:notesViewPr>
    <p:cSldViewPr>
      <p:cViewPr varScale="1">
        <p:scale>
          <a:sx n="60" d="100"/>
          <a:sy n="60" d="100"/>
        </p:scale>
        <p:origin x="-2490" y="-7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handoutMaster" Target="handoutMasters/handoutMaster1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13" Type="http://schemas.openxmlformats.org/officeDocument/2006/relationships/image" Target="../media/image71.wmf"/><Relationship Id="rId3" Type="http://schemas.openxmlformats.org/officeDocument/2006/relationships/image" Target="../media/image61.wmf"/><Relationship Id="rId7" Type="http://schemas.openxmlformats.org/officeDocument/2006/relationships/image" Target="../media/image65.wmf"/><Relationship Id="rId12" Type="http://schemas.openxmlformats.org/officeDocument/2006/relationships/image" Target="../media/image70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Relationship Id="rId6" Type="http://schemas.openxmlformats.org/officeDocument/2006/relationships/image" Target="../media/image64.wmf"/><Relationship Id="rId11" Type="http://schemas.openxmlformats.org/officeDocument/2006/relationships/image" Target="../media/image69.wmf"/><Relationship Id="rId5" Type="http://schemas.openxmlformats.org/officeDocument/2006/relationships/image" Target="../media/image63.wmf"/><Relationship Id="rId10" Type="http://schemas.openxmlformats.org/officeDocument/2006/relationships/image" Target="../media/image68.wmf"/><Relationship Id="rId4" Type="http://schemas.openxmlformats.org/officeDocument/2006/relationships/image" Target="../media/image62.wmf"/><Relationship Id="rId9" Type="http://schemas.openxmlformats.org/officeDocument/2006/relationships/image" Target="../media/image67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Relationship Id="rId6" Type="http://schemas.openxmlformats.org/officeDocument/2006/relationships/image" Target="../media/image81.wmf"/><Relationship Id="rId5" Type="http://schemas.openxmlformats.org/officeDocument/2006/relationships/image" Target="../media/image80.wmf"/><Relationship Id="rId4" Type="http://schemas.openxmlformats.org/officeDocument/2006/relationships/image" Target="../media/image79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image" Target="../media/image85.wmf"/><Relationship Id="rId1" Type="http://schemas.openxmlformats.org/officeDocument/2006/relationships/image" Target="../media/image84.wmf"/><Relationship Id="rId4" Type="http://schemas.openxmlformats.org/officeDocument/2006/relationships/image" Target="../media/image87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1.wmf"/><Relationship Id="rId1" Type="http://schemas.openxmlformats.org/officeDocument/2006/relationships/image" Target="../media/image90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3" Type="http://schemas.openxmlformats.org/officeDocument/2006/relationships/image" Target="../media/image94.wmf"/><Relationship Id="rId7" Type="http://schemas.openxmlformats.org/officeDocument/2006/relationships/image" Target="../media/image98.wmf"/><Relationship Id="rId2" Type="http://schemas.openxmlformats.org/officeDocument/2006/relationships/image" Target="../media/image93.wmf"/><Relationship Id="rId1" Type="http://schemas.openxmlformats.org/officeDocument/2006/relationships/image" Target="../media/image92.wmf"/><Relationship Id="rId6" Type="http://schemas.openxmlformats.org/officeDocument/2006/relationships/image" Target="../media/image97.wmf"/><Relationship Id="rId5" Type="http://schemas.openxmlformats.org/officeDocument/2006/relationships/image" Target="../media/image96.wmf"/><Relationship Id="rId4" Type="http://schemas.openxmlformats.org/officeDocument/2006/relationships/image" Target="../media/image95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2" Type="http://schemas.openxmlformats.org/officeDocument/2006/relationships/image" Target="../media/image95.wmf"/><Relationship Id="rId1" Type="http://schemas.openxmlformats.org/officeDocument/2006/relationships/image" Target="../media/image100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image" Target="../media/image103.wmf"/><Relationship Id="rId1" Type="http://schemas.openxmlformats.org/officeDocument/2006/relationships/image" Target="../media/image102.wmf"/><Relationship Id="rId6" Type="http://schemas.openxmlformats.org/officeDocument/2006/relationships/image" Target="../media/image107.wmf"/><Relationship Id="rId5" Type="http://schemas.openxmlformats.org/officeDocument/2006/relationships/image" Target="../media/image106.wmf"/><Relationship Id="rId4" Type="http://schemas.openxmlformats.org/officeDocument/2006/relationships/image" Target="../media/image105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wmf"/><Relationship Id="rId13" Type="http://schemas.openxmlformats.org/officeDocument/2006/relationships/image" Target="../media/image121.wmf"/><Relationship Id="rId18" Type="http://schemas.openxmlformats.org/officeDocument/2006/relationships/image" Target="../media/image126.wmf"/><Relationship Id="rId3" Type="http://schemas.openxmlformats.org/officeDocument/2006/relationships/image" Target="../media/image111.wmf"/><Relationship Id="rId7" Type="http://schemas.openxmlformats.org/officeDocument/2006/relationships/image" Target="../media/image115.wmf"/><Relationship Id="rId12" Type="http://schemas.openxmlformats.org/officeDocument/2006/relationships/image" Target="../media/image120.wmf"/><Relationship Id="rId17" Type="http://schemas.openxmlformats.org/officeDocument/2006/relationships/image" Target="../media/image125.wmf"/><Relationship Id="rId2" Type="http://schemas.openxmlformats.org/officeDocument/2006/relationships/image" Target="../media/image110.wmf"/><Relationship Id="rId16" Type="http://schemas.openxmlformats.org/officeDocument/2006/relationships/image" Target="../media/image124.wmf"/><Relationship Id="rId20" Type="http://schemas.openxmlformats.org/officeDocument/2006/relationships/image" Target="../media/image128.wmf"/><Relationship Id="rId1" Type="http://schemas.openxmlformats.org/officeDocument/2006/relationships/image" Target="../media/image109.wmf"/><Relationship Id="rId6" Type="http://schemas.openxmlformats.org/officeDocument/2006/relationships/image" Target="../media/image114.wmf"/><Relationship Id="rId11" Type="http://schemas.openxmlformats.org/officeDocument/2006/relationships/image" Target="../media/image119.wmf"/><Relationship Id="rId5" Type="http://schemas.openxmlformats.org/officeDocument/2006/relationships/image" Target="../media/image113.wmf"/><Relationship Id="rId15" Type="http://schemas.openxmlformats.org/officeDocument/2006/relationships/image" Target="../media/image123.wmf"/><Relationship Id="rId10" Type="http://schemas.openxmlformats.org/officeDocument/2006/relationships/image" Target="../media/image118.wmf"/><Relationship Id="rId19" Type="http://schemas.openxmlformats.org/officeDocument/2006/relationships/image" Target="../media/image127.wmf"/><Relationship Id="rId4" Type="http://schemas.openxmlformats.org/officeDocument/2006/relationships/image" Target="../media/image112.wmf"/><Relationship Id="rId9" Type="http://schemas.openxmlformats.org/officeDocument/2006/relationships/image" Target="../media/image117.wmf"/><Relationship Id="rId14" Type="http://schemas.openxmlformats.org/officeDocument/2006/relationships/image" Target="../media/image122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wmf"/><Relationship Id="rId3" Type="http://schemas.openxmlformats.org/officeDocument/2006/relationships/image" Target="../media/image131.wmf"/><Relationship Id="rId7" Type="http://schemas.openxmlformats.org/officeDocument/2006/relationships/image" Target="../media/image135.wmf"/><Relationship Id="rId2" Type="http://schemas.openxmlformats.org/officeDocument/2006/relationships/image" Target="../media/image130.wmf"/><Relationship Id="rId1" Type="http://schemas.openxmlformats.org/officeDocument/2006/relationships/image" Target="../media/image129.wmf"/><Relationship Id="rId6" Type="http://schemas.openxmlformats.org/officeDocument/2006/relationships/image" Target="../media/image134.wmf"/><Relationship Id="rId5" Type="http://schemas.openxmlformats.org/officeDocument/2006/relationships/image" Target="../media/image133.wmf"/><Relationship Id="rId4" Type="http://schemas.openxmlformats.org/officeDocument/2006/relationships/image" Target="../media/image132.wmf"/><Relationship Id="rId9" Type="http://schemas.openxmlformats.org/officeDocument/2006/relationships/image" Target="../media/image137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wmf"/><Relationship Id="rId2" Type="http://schemas.openxmlformats.org/officeDocument/2006/relationships/image" Target="../media/image132.wmf"/><Relationship Id="rId1" Type="http://schemas.openxmlformats.org/officeDocument/2006/relationships/image" Target="../media/image13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wmf"/><Relationship Id="rId13" Type="http://schemas.openxmlformats.org/officeDocument/2006/relationships/image" Target="../media/image152.wmf"/><Relationship Id="rId3" Type="http://schemas.openxmlformats.org/officeDocument/2006/relationships/image" Target="../media/image142.wmf"/><Relationship Id="rId7" Type="http://schemas.openxmlformats.org/officeDocument/2006/relationships/image" Target="../media/image146.wmf"/><Relationship Id="rId12" Type="http://schemas.openxmlformats.org/officeDocument/2006/relationships/image" Target="../media/image151.wmf"/><Relationship Id="rId2" Type="http://schemas.openxmlformats.org/officeDocument/2006/relationships/image" Target="../media/image141.wmf"/><Relationship Id="rId1" Type="http://schemas.openxmlformats.org/officeDocument/2006/relationships/image" Target="../media/image140.wmf"/><Relationship Id="rId6" Type="http://schemas.openxmlformats.org/officeDocument/2006/relationships/image" Target="../media/image145.wmf"/><Relationship Id="rId11" Type="http://schemas.openxmlformats.org/officeDocument/2006/relationships/image" Target="../media/image150.wmf"/><Relationship Id="rId5" Type="http://schemas.openxmlformats.org/officeDocument/2006/relationships/image" Target="../media/image144.wmf"/><Relationship Id="rId15" Type="http://schemas.openxmlformats.org/officeDocument/2006/relationships/image" Target="../media/image154.wmf"/><Relationship Id="rId10" Type="http://schemas.openxmlformats.org/officeDocument/2006/relationships/image" Target="../media/image149.wmf"/><Relationship Id="rId4" Type="http://schemas.openxmlformats.org/officeDocument/2006/relationships/image" Target="../media/image143.wmf"/><Relationship Id="rId9" Type="http://schemas.openxmlformats.org/officeDocument/2006/relationships/image" Target="../media/image148.wmf"/><Relationship Id="rId14" Type="http://schemas.openxmlformats.org/officeDocument/2006/relationships/image" Target="../media/image153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wmf"/><Relationship Id="rId13" Type="http://schemas.openxmlformats.org/officeDocument/2006/relationships/image" Target="../media/image164.wmf"/><Relationship Id="rId3" Type="http://schemas.openxmlformats.org/officeDocument/2006/relationships/image" Target="../media/image157.wmf"/><Relationship Id="rId7" Type="http://schemas.openxmlformats.org/officeDocument/2006/relationships/image" Target="../media/image161.wmf"/><Relationship Id="rId12" Type="http://schemas.openxmlformats.org/officeDocument/2006/relationships/image" Target="../media/image163.wmf"/><Relationship Id="rId2" Type="http://schemas.openxmlformats.org/officeDocument/2006/relationships/image" Target="../media/image156.wmf"/><Relationship Id="rId1" Type="http://schemas.openxmlformats.org/officeDocument/2006/relationships/image" Target="../media/image155.wmf"/><Relationship Id="rId6" Type="http://schemas.openxmlformats.org/officeDocument/2006/relationships/image" Target="../media/image160.wmf"/><Relationship Id="rId11" Type="http://schemas.openxmlformats.org/officeDocument/2006/relationships/image" Target="../media/image150.wmf"/><Relationship Id="rId5" Type="http://schemas.openxmlformats.org/officeDocument/2006/relationships/image" Target="../media/image159.wmf"/><Relationship Id="rId15" Type="http://schemas.openxmlformats.org/officeDocument/2006/relationships/image" Target="../media/image154.wmf"/><Relationship Id="rId10" Type="http://schemas.openxmlformats.org/officeDocument/2006/relationships/image" Target="../media/image162.wmf"/><Relationship Id="rId4" Type="http://schemas.openxmlformats.org/officeDocument/2006/relationships/image" Target="../media/image158.wmf"/><Relationship Id="rId9" Type="http://schemas.openxmlformats.org/officeDocument/2006/relationships/image" Target="../media/image148.wmf"/><Relationship Id="rId14" Type="http://schemas.openxmlformats.org/officeDocument/2006/relationships/image" Target="../media/image165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wmf"/><Relationship Id="rId2" Type="http://schemas.openxmlformats.org/officeDocument/2006/relationships/image" Target="../media/image167.wmf"/><Relationship Id="rId1" Type="http://schemas.openxmlformats.org/officeDocument/2006/relationships/image" Target="../media/image166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wmf"/><Relationship Id="rId2" Type="http://schemas.openxmlformats.org/officeDocument/2006/relationships/image" Target="../media/image171.wmf"/><Relationship Id="rId1" Type="http://schemas.openxmlformats.org/officeDocument/2006/relationships/image" Target="../media/image170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4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7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wmf"/><Relationship Id="rId1" Type="http://schemas.openxmlformats.org/officeDocument/2006/relationships/image" Target="../media/image178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wmf"/><Relationship Id="rId1" Type="http://schemas.openxmlformats.org/officeDocument/2006/relationships/image" Target="../media/image180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3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wmf"/><Relationship Id="rId2" Type="http://schemas.openxmlformats.org/officeDocument/2006/relationships/image" Target="../media/image186.wmf"/><Relationship Id="rId1" Type="http://schemas.openxmlformats.org/officeDocument/2006/relationships/image" Target="../media/image185.wmf"/><Relationship Id="rId4" Type="http://schemas.openxmlformats.org/officeDocument/2006/relationships/image" Target="../media/image18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4" Type="http://schemas.openxmlformats.org/officeDocument/2006/relationships/image" Target="../media/image19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wmf"/><Relationship Id="rId2" Type="http://schemas.openxmlformats.org/officeDocument/2006/relationships/image" Target="../media/image190.wmf"/><Relationship Id="rId1" Type="http://schemas.openxmlformats.org/officeDocument/2006/relationships/image" Target="../media/image189.wmf"/><Relationship Id="rId4" Type="http://schemas.openxmlformats.org/officeDocument/2006/relationships/image" Target="../media/image192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wmf"/><Relationship Id="rId7" Type="http://schemas.openxmlformats.org/officeDocument/2006/relationships/image" Target="../media/image202.wmf"/><Relationship Id="rId2" Type="http://schemas.openxmlformats.org/officeDocument/2006/relationships/image" Target="../media/image197.wmf"/><Relationship Id="rId1" Type="http://schemas.openxmlformats.org/officeDocument/2006/relationships/image" Target="../media/image196.wmf"/><Relationship Id="rId6" Type="http://schemas.openxmlformats.org/officeDocument/2006/relationships/image" Target="../media/image201.wmf"/><Relationship Id="rId5" Type="http://schemas.openxmlformats.org/officeDocument/2006/relationships/image" Target="../media/image200.wmf"/><Relationship Id="rId4" Type="http://schemas.openxmlformats.org/officeDocument/2006/relationships/image" Target="../media/image199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wmf"/><Relationship Id="rId7" Type="http://schemas.openxmlformats.org/officeDocument/2006/relationships/image" Target="../media/image209.wmf"/><Relationship Id="rId2" Type="http://schemas.openxmlformats.org/officeDocument/2006/relationships/image" Target="../media/image204.wmf"/><Relationship Id="rId1" Type="http://schemas.openxmlformats.org/officeDocument/2006/relationships/image" Target="../media/image203.wmf"/><Relationship Id="rId6" Type="http://schemas.openxmlformats.org/officeDocument/2006/relationships/image" Target="../media/image208.wmf"/><Relationship Id="rId5" Type="http://schemas.openxmlformats.org/officeDocument/2006/relationships/image" Target="../media/image207.wmf"/><Relationship Id="rId4" Type="http://schemas.openxmlformats.org/officeDocument/2006/relationships/image" Target="../media/image206.w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wmf"/><Relationship Id="rId1" Type="http://schemas.openxmlformats.org/officeDocument/2006/relationships/image" Target="../media/image211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wmf"/><Relationship Id="rId2" Type="http://schemas.openxmlformats.org/officeDocument/2006/relationships/image" Target="../media/image214.wmf"/><Relationship Id="rId1" Type="http://schemas.openxmlformats.org/officeDocument/2006/relationships/image" Target="../media/image213.wmf"/><Relationship Id="rId4" Type="http://schemas.openxmlformats.org/officeDocument/2006/relationships/image" Target="../media/image216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wmf"/><Relationship Id="rId7" Type="http://schemas.openxmlformats.org/officeDocument/2006/relationships/image" Target="../media/image216.wmf"/><Relationship Id="rId2" Type="http://schemas.openxmlformats.org/officeDocument/2006/relationships/image" Target="../media/image219.wmf"/><Relationship Id="rId1" Type="http://schemas.openxmlformats.org/officeDocument/2006/relationships/image" Target="../media/image218.wmf"/><Relationship Id="rId6" Type="http://schemas.openxmlformats.org/officeDocument/2006/relationships/image" Target="../media/image215.wmf"/><Relationship Id="rId5" Type="http://schemas.openxmlformats.org/officeDocument/2006/relationships/image" Target="../media/image214.wmf"/><Relationship Id="rId4" Type="http://schemas.openxmlformats.org/officeDocument/2006/relationships/image" Target="../media/image213.w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wmf"/><Relationship Id="rId1" Type="http://schemas.openxmlformats.org/officeDocument/2006/relationships/image" Target="../media/image211.w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wmf"/><Relationship Id="rId1" Type="http://schemas.openxmlformats.org/officeDocument/2006/relationships/image" Target="../media/image225.w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wmf"/><Relationship Id="rId1" Type="http://schemas.openxmlformats.org/officeDocument/2006/relationships/image" Target="../media/image233.w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wmf"/><Relationship Id="rId1" Type="http://schemas.openxmlformats.org/officeDocument/2006/relationships/image" Target="../media/image233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6" Type="http://schemas.openxmlformats.org/officeDocument/2006/relationships/image" Target="../media/image28.wmf"/><Relationship Id="rId5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wmf"/><Relationship Id="rId2" Type="http://schemas.openxmlformats.org/officeDocument/2006/relationships/image" Target="../media/image239.wmf"/><Relationship Id="rId1" Type="http://schemas.openxmlformats.org/officeDocument/2006/relationships/image" Target="../media/image238.w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wmf"/><Relationship Id="rId2" Type="http://schemas.openxmlformats.org/officeDocument/2006/relationships/image" Target="../media/image234.wmf"/><Relationship Id="rId1" Type="http://schemas.openxmlformats.org/officeDocument/2006/relationships/image" Target="../media/image233.wmf"/><Relationship Id="rId4" Type="http://schemas.openxmlformats.org/officeDocument/2006/relationships/image" Target="../media/image245.w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wmf"/><Relationship Id="rId2" Type="http://schemas.openxmlformats.org/officeDocument/2006/relationships/image" Target="../media/image57.wmf"/><Relationship Id="rId1" Type="http://schemas.openxmlformats.org/officeDocument/2006/relationships/image" Target="../media/image254.wmf"/><Relationship Id="rId4" Type="http://schemas.openxmlformats.org/officeDocument/2006/relationships/image" Target="../media/image256.w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wmf"/><Relationship Id="rId2" Type="http://schemas.openxmlformats.org/officeDocument/2006/relationships/image" Target="../media/image258.wmf"/><Relationship Id="rId1" Type="http://schemas.openxmlformats.org/officeDocument/2006/relationships/image" Target="../media/image257.wmf"/><Relationship Id="rId5" Type="http://schemas.openxmlformats.org/officeDocument/2006/relationships/image" Target="../media/image261.wmf"/><Relationship Id="rId4" Type="http://schemas.openxmlformats.org/officeDocument/2006/relationships/image" Target="../media/image260.w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wmf"/><Relationship Id="rId2" Type="http://schemas.openxmlformats.org/officeDocument/2006/relationships/image" Target="../media/image263.wmf"/><Relationship Id="rId1" Type="http://schemas.openxmlformats.org/officeDocument/2006/relationships/image" Target="../media/image262.wmf"/><Relationship Id="rId6" Type="http://schemas.openxmlformats.org/officeDocument/2006/relationships/image" Target="../media/image267.wmf"/><Relationship Id="rId5" Type="http://schemas.openxmlformats.org/officeDocument/2006/relationships/image" Target="../media/image266.wmf"/><Relationship Id="rId4" Type="http://schemas.openxmlformats.org/officeDocument/2006/relationships/image" Target="../media/image265.wmf"/></Relationships>
</file>

<file path=ppt/drawings/_rels/vmlDrawing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wmf"/><Relationship Id="rId1" Type="http://schemas.openxmlformats.org/officeDocument/2006/relationships/image" Target="../media/image267.wmf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wmf"/><Relationship Id="rId2" Type="http://schemas.openxmlformats.org/officeDocument/2006/relationships/image" Target="../media/image270.wmf"/><Relationship Id="rId1" Type="http://schemas.openxmlformats.org/officeDocument/2006/relationships/image" Target="../media/image269.wmf"/><Relationship Id="rId5" Type="http://schemas.openxmlformats.org/officeDocument/2006/relationships/image" Target="../media/image272.wmf"/><Relationship Id="rId4" Type="http://schemas.openxmlformats.org/officeDocument/2006/relationships/image" Target="../media/image268.w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8.wmf"/></Relationships>
</file>

<file path=ppt/drawings/_rels/vmlDrawing4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wmf"/><Relationship Id="rId2" Type="http://schemas.openxmlformats.org/officeDocument/2006/relationships/image" Target="../media/image275.wmf"/><Relationship Id="rId1" Type="http://schemas.openxmlformats.org/officeDocument/2006/relationships/image" Target="../media/image274.wmf"/><Relationship Id="rId4" Type="http://schemas.openxmlformats.org/officeDocument/2006/relationships/image" Target="../media/image277.w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wmf"/><Relationship Id="rId2" Type="http://schemas.openxmlformats.org/officeDocument/2006/relationships/image" Target="../media/image280.wmf"/><Relationship Id="rId1" Type="http://schemas.openxmlformats.org/officeDocument/2006/relationships/image" Target="../media/image279.wmf"/><Relationship Id="rId4" Type="http://schemas.openxmlformats.org/officeDocument/2006/relationships/image" Target="../media/image282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wmf"/><Relationship Id="rId2" Type="http://schemas.openxmlformats.org/officeDocument/2006/relationships/image" Target="../media/image284.wmf"/><Relationship Id="rId1" Type="http://schemas.openxmlformats.org/officeDocument/2006/relationships/image" Target="../media/image283.wmf"/><Relationship Id="rId4" Type="http://schemas.openxmlformats.org/officeDocument/2006/relationships/image" Target="../media/image286.wmf"/></Relationships>
</file>

<file path=ppt/drawings/_rels/vmlDrawing5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wmf"/><Relationship Id="rId2" Type="http://schemas.openxmlformats.org/officeDocument/2006/relationships/image" Target="../media/image288.wmf"/><Relationship Id="rId1" Type="http://schemas.openxmlformats.org/officeDocument/2006/relationships/image" Target="../media/image287.wmf"/></Relationships>
</file>

<file path=ppt/drawings/_rels/vmlDrawing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wmf"/><Relationship Id="rId2" Type="http://schemas.openxmlformats.org/officeDocument/2006/relationships/image" Target="../media/image292.wmf"/><Relationship Id="rId1" Type="http://schemas.openxmlformats.org/officeDocument/2006/relationships/image" Target="../media/image291.w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wmf"/><Relationship Id="rId2" Type="http://schemas.openxmlformats.org/officeDocument/2006/relationships/image" Target="../media/image295.wmf"/><Relationship Id="rId1" Type="http://schemas.openxmlformats.org/officeDocument/2006/relationships/image" Target="../media/image294.wmf"/><Relationship Id="rId5" Type="http://schemas.openxmlformats.org/officeDocument/2006/relationships/image" Target="../media/image298.wmf"/><Relationship Id="rId4" Type="http://schemas.openxmlformats.org/officeDocument/2006/relationships/image" Target="../media/image297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image" Target="../media/image35.wmf"/><Relationship Id="rId7" Type="http://schemas.openxmlformats.org/officeDocument/2006/relationships/image" Target="../media/image39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Relationship Id="rId6" Type="http://schemas.openxmlformats.org/officeDocument/2006/relationships/image" Target="../media/image38.wmf"/><Relationship Id="rId5" Type="http://schemas.openxmlformats.org/officeDocument/2006/relationships/image" Target="../media/image37.wmf"/><Relationship Id="rId4" Type="http://schemas.openxmlformats.org/officeDocument/2006/relationships/image" Target="../media/image36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Relationship Id="rId4" Type="http://schemas.openxmlformats.org/officeDocument/2006/relationships/image" Target="../media/image49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Relationship Id="rId4" Type="http://schemas.openxmlformats.org/officeDocument/2006/relationships/image" Target="../media/image56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image" Target="../media/image5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19DEFC25-8D97-44BF-BF74-2B4F4880F17D}" type="datetimeFigureOut">
              <a:rPr lang="ar-SA" smtClean="0"/>
              <a:pPr/>
              <a:t>07/02/1440</a:t>
            </a:fld>
            <a:endParaRPr lang="ar-SA"/>
          </a:p>
        </p:txBody>
      </p:sp>
      <p:sp>
        <p:nvSpPr>
          <p:cNvPr id="4" name="عنصر نائب للتذييل 3"/>
          <p:cNvSpPr>
            <a:spLocks noGrp="1"/>
          </p:cNvSpPr>
          <p:nvPr>
            <p:ph type="ftr" sz="quarter" idx="2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3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B5031670-D682-4C4D-A534-3A043CBA1F2C}" type="slidenum">
              <a:rPr lang="ar-SA" smtClean="0"/>
              <a:pPr/>
              <a:t>‹#›</a:t>
            </a:fld>
            <a:endParaRPr lang="ar-S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72F79001-4D1B-42C6-B8CF-6FA91ACB81C0}" type="datetimeFigureOut">
              <a:rPr lang="ar-SA" smtClean="0"/>
              <a:pPr/>
              <a:t>07/02/1440</a:t>
            </a:fld>
            <a:endParaRPr lang="ar-SA"/>
          </a:p>
        </p:txBody>
      </p:sp>
      <p:sp>
        <p:nvSpPr>
          <p:cNvPr id="4" name="عنصر نائب لصورة الشريحة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ar-SA"/>
          </a:p>
        </p:txBody>
      </p:sp>
      <p:sp>
        <p:nvSpPr>
          <p:cNvPr id="5" name="عنصر نائب للملاحظات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SA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07FA3831-1373-4834-BF99-A52C5CA4C459}" type="slidenum">
              <a:rPr lang="ar-SA" smtClean="0"/>
              <a:pPr/>
              <a:t>‹#›</a:t>
            </a:fld>
            <a:endParaRPr lang="ar-S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عنصر نائب لصورة الشريحة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عنصر نائب للملاحظات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1988" name="عنصر نائب لرقم الشريحة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0D6FF1-90B1-4CB4-8427-FE98E51149B0}" type="slidenum">
              <a:rPr lang="ar-SA" smtClean="0"/>
              <a:pPr/>
              <a:t>5</a:t>
            </a:fld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عنصر نائب لصورة الشريحة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عنصر نائب للملاحظات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1988" name="عنصر نائب لرقم الشريحة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0D6FF1-90B1-4CB4-8427-FE98E51149B0}" type="slidenum">
              <a:rPr lang="ar-SA" smtClean="0"/>
              <a:pPr/>
              <a:t>76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مستطيل مستدير الزوايا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مستطيل مستدير الزوايا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عنوان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ar-SA" smtClean="0"/>
              <a:t>انقر لتحرير نمط العنوان الرئيسي</a:t>
            </a:r>
            <a:endParaRPr kumimoji="0" lang="en-US"/>
          </a:p>
        </p:txBody>
      </p:sp>
      <p:sp>
        <p:nvSpPr>
          <p:cNvPr id="20" name="عنوان فرعي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ar-SA" smtClean="0"/>
              <a:t>انقر لتحرير نمط العنوان الثانوي الرئيسي</a:t>
            </a:r>
            <a:endParaRPr kumimoji="0" lang="en-US"/>
          </a:p>
        </p:txBody>
      </p:sp>
      <p:sp>
        <p:nvSpPr>
          <p:cNvPr id="11" name="عنصر نائب لرقم الشريحة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C0DA8FC-BB9E-42E2-A4DE-D94B488C17FE}" type="slidenum">
              <a:rPr lang="ar-SY" smtClean="0"/>
              <a:pPr/>
              <a:t>‹#›</a:t>
            </a:fld>
            <a:endParaRPr lang="ar-SY" dirty="0"/>
          </a:p>
        </p:txBody>
      </p:sp>
      <p:sp>
        <p:nvSpPr>
          <p:cNvPr id="8" name="عنصر نائب للتذييل 7"/>
          <p:cNvSpPr>
            <a:spLocks noGrp="1"/>
          </p:cNvSpPr>
          <p:nvPr>
            <p:ph type="ftr" sz="quarter" idx="11"/>
          </p:nvPr>
        </p:nvSpPr>
        <p:spPr>
          <a:xfrm>
            <a:off x="6643702" y="6492875"/>
            <a:ext cx="2500298" cy="365125"/>
          </a:xfrm>
        </p:spPr>
        <p:txBody>
          <a:bodyPr/>
          <a:lstStyle>
            <a:extLst/>
          </a:lstStyle>
          <a:p>
            <a:r>
              <a:rPr lang="ar-SY" dirty="0" smtClean="0"/>
              <a:t>د. عماد الروح – القالبة المستقلة</a:t>
            </a:r>
            <a:endParaRPr lang="ar-SY" dirty="0"/>
          </a:p>
        </p:txBody>
      </p:sp>
      <p:sp>
        <p:nvSpPr>
          <p:cNvPr id="19" name="عنصر نائب للتاريخ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ar-SY" smtClean="0"/>
              <a:t>2018-2019</a:t>
            </a:r>
            <a:endParaRPr lang="ar-SY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ar-SA" smtClean="0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ar-SA" smtClean="0"/>
              <a:t>انقر لتحرير أنماط النص الرئيسي</a:t>
            </a:r>
          </a:p>
          <a:p>
            <a:pPr lvl="1" eaLnBrk="1" latinLnBrk="0" hangingPunct="1"/>
            <a:r>
              <a:rPr lang="ar-SA" smtClean="0"/>
              <a:t>المستوى الثاني</a:t>
            </a:r>
          </a:p>
          <a:p>
            <a:pPr lvl="2" eaLnBrk="1" latinLnBrk="0" hangingPunct="1"/>
            <a:r>
              <a:rPr lang="ar-SA" smtClean="0"/>
              <a:t>المستوى الثالث</a:t>
            </a:r>
          </a:p>
          <a:p>
            <a:pPr lvl="3" eaLnBrk="1" latinLnBrk="0" hangingPunct="1"/>
            <a:r>
              <a:rPr lang="ar-SA" smtClean="0"/>
              <a:t>المستوى الرابع</a:t>
            </a:r>
          </a:p>
          <a:p>
            <a:pPr lvl="4" eaLnBrk="1" latinLnBrk="0" hangingPunct="1"/>
            <a:r>
              <a:rPr lang="ar-SA" smtClean="0"/>
              <a:t>المستوى الخامس</a:t>
            </a:r>
            <a:endParaRPr kumimoji="0"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ar-SY" smtClean="0"/>
              <a:t>د. عماد الروح – القالبة المستقلة</a:t>
            </a:r>
            <a:endParaRPr lang="ar-SY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C0DA8FC-BB9E-42E2-A4DE-D94B488C17FE}" type="slidenum">
              <a:rPr lang="ar-SY" smtClean="0"/>
              <a:pPr/>
              <a:t>‹#›</a:t>
            </a:fld>
            <a:endParaRPr lang="ar-SY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ar-SA" smtClean="0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ar-SA" smtClean="0"/>
              <a:t>انقر لتحرير أنماط النص الرئيسي</a:t>
            </a:r>
          </a:p>
          <a:p>
            <a:pPr lvl="1" eaLnBrk="1" latinLnBrk="0" hangingPunct="1"/>
            <a:r>
              <a:rPr lang="ar-SA" smtClean="0"/>
              <a:t>المستوى الثاني</a:t>
            </a:r>
          </a:p>
          <a:p>
            <a:pPr lvl="2" eaLnBrk="1" latinLnBrk="0" hangingPunct="1"/>
            <a:r>
              <a:rPr lang="ar-SA" smtClean="0"/>
              <a:t>المستوى الثالث</a:t>
            </a:r>
          </a:p>
          <a:p>
            <a:pPr lvl="3" eaLnBrk="1" latinLnBrk="0" hangingPunct="1"/>
            <a:r>
              <a:rPr lang="ar-SA" smtClean="0"/>
              <a:t>المستوى الرابع</a:t>
            </a:r>
          </a:p>
          <a:p>
            <a:pPr lvl="4" eaLnBrk="1" latinLnBrk="0" hangingPunct="1"/>
            <a:r>
              <a:rPr lang="ar-SA" smtClean="0"/>
              <a:t>المستوى الخامس</a:t>
            </a:r>
            <a:endParaRPr kumimoji="0"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ar-SY" smtClean="0"/>
              <a:t>د. عماد الروح – القالبة المستقلة</a:t>
            </a:r>
            <a:endParaRPr lang="ar-SY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C0DA8FC-BB9E-42E2-A4DE-D94B488C17FE}" type="slidenum">
              <a:rPr lang="ar-SY" smtClean="0"/>
              <a:pPr/>
              <a:t>‹#›</a:t>
            </a:fld>
            <a:endParaRPr lang="ar-SY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ar-SA" dirty="0" smtClean="0"/>
              <a:t>انقر لتحرير نمط العنوان الرئيسي</a:t>
            </a:r>
            <a:endParaRPr kumimoji="0" lang="en-US" dirty="0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ar-SA" dirty="0" smtClean="0"/>
              <a:t>انقر لتحرير أنماط النص الرئيسي</a:t>
            </a:r>
          </a:p>
          <a:p>
            <a:pPr lvl="1" eaLnBrk="1" latinLnBrk="0" hangingPunct="1"/>
            <a:r>
              <a:rPr lang="ar-SA" dirty="0" smtClean="0"/>
              <a:t>المستوى الثاني</a:t>
            </a:r>
          </a:p>
          <a:p>
            <a:pPr lvl="2" eaLnBrk="1" latinLnBrk="0" hangingPunct="1"/>
            <a:r>
              <a:rPr lang="ar-SA" dirty="0" smtClean="0"/>
              <a:t>المستوى الثالث</a:t>
            </a:r>
          </a:p>
          <a:p>
            <a:pPr lvl="3" eaLnBrk="1" latinLnBrk="0" hangingPunct="1"/>
            <a:r>
              <a:rPr lang="ar-SA" dirty="0" smtClean="0"/>
              <a:t>المستوى الرابع</a:t>
            </a:r>
          </a:p>
          <a:p>
            <a:pPr lvl="4" eaLnBrk="1" latinLnBrk="0" hangingPunct="1"/>
            <a:r>
              <a:rPr lang="ar-SA" dirty="0" smtClean="0"/>
              <a:t>المستوى الخامس</a:t>
            </a:r>
            <a:endParaRPr kumimoji="0" lang="en-US" dirty="0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ar-SY" smtClean="0"/>
              <a:t>2018-2019</a:t>
            </a:r>
            <a:endParaRPr lang="ar-SY" dirty="0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ar-SY" smtClean="0"/>
              <a:t>د. عماد الروح – القالبة المستقلة</a:t>
            </a:r>
            <a:endParaRPr lang="ar-SY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C0DA8FC-BB9E-42E2-A4DE-D94B488C17FE}" type="slidenum">
              <a:rPr lang="ar-SY" smtClean="0"/>
              <a:pPr/>
              <a:t>‹#›</a:t>
            </a:fld>
            <a:endParaRPr lang="ar-SY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مستطيل مستدير الزوايا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مستطيل مستدير الزوايا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ar-SA" smtClean="0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ar-SA" smtClean="0"/>
              <a:t>انقر لتحرير أنماط النص الرئيسي</a:t>
            </a:r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ar-SY" smtClean="0"/>
              <a:t>2018-2019</a:t>
            </a:r>
            <a:endParaRPr lang="ar-SY" dirty="0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ar-SY" smtClean="0"/>
              <a:t>د. عماد الروح – القالبة المستقلة</a:t>
            </a:r>
            <a:endParaRPr lang="ar-SY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C0DA8FC-BB9E-42E2-A4DE-D94B488C17FE}" type="slidenum">
              <a:rPr lang="ar-SY" smtClean="0"/>
              <a:pPr/>
              <a:t>‹#›</a:t>
            </a:fld>
            <a:endParaRPr lang="ar-SY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ي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ar-SA" smtClean="0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ar-SA" smtClean="0"/>
              <a:t>انقر لتحرير أنماط النص الرئيسي</a:t>
            </a:r>
          </a:p>
          <a:p>
            <a:pPr lvl="1" eaLnBrk="1" latinLnBrk="0" hangingPunct="1"/>
            <a:r>
              <a:rPr lang="ar-SA" smtClean="0"/>
              <a:t>المستوى الثاني</a:t>
            </a:r>
          </a:p>
          <a:p>
            <a:pPr lvl="2" eaLnBrk="1" latinLnBrk="0" hangingPunct="1"/>
            <a:r>
              <a:rPr lang="ar-SA" smtClean="0"/>
              <a:t>المستوى الثالث</a:t>
            </a:r>
          </a:p>
          <a:p>
            <a:pPr lvl="3" eaLnBrk="1" latinLnBrk="0" hangingPunct="1"/>
            <a:r>
              <a:rPr lang="ar-SA" smtClean="0"/>
              <a:t>المستوى الرابع</a:t>
            </a:r>
          </a:p>
          <a:p>
            <a:pPr lvl="4" eaLnBrk="1" latinLnBrk="0" hangingPunct="1"/>
            <a:r>
              <a:rPr lang="ar-SA" smtClean="0"/>
              <a:t>المستوى الخامس</a:t>
            </a:r>
            <a:endParaRPr kumimoji="0" lang="en-US"/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ar-SA" smtClean="0"/>
              <a:t>انقر لتحرير أنماط النص الرئيسي</a:t>
            </a:r>
          </a:p>
          <a:p>
            <a:pPr lvl="1" eaLnBrk="1" latinLnBrk="0" hangingPunct="1"/>
            <a:r>
              <a:rPr lang="ar-SA" smtClean="0"/>
              <a:t>المستوى الثاني</a:t>
            </a:r>
          </a:p>
          <a:p>
            <a:pPr lvl="2" eaLnBrk="1" latinLnBrk="0" hangingPunct="1"/>
            <a:r>
              <a:rPr lang="ar-SA" smtClean="0"/>
              <a:t>المستوى الثالث</a:t>
            </a:r>
          </a:p>
          <a:p>
            <a:pPr lvl="3" eaLnBrk="1" latinLnBrk="0" hangingPunct="1"/>
            <a:r>
              <a:rPr lang="ar-SA" smtClean="0"/>
              <a:t>المستوى الرابع</a:t>
            </a:r>
          </a:p>
          <a:p>
            <a:pPr lvl="4" eaLnBrk="1" latinLnBrk="0" hangingPunct="1"/>
            <a:r>
              <a:rPr lang="ar-SA" smtClean="0"/>
              <a:t>المستوى الخامس</a:t>
            </a:r>
            <a:endParaRPr kumimoji="0" lang="en-US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ar-SY" smtClean="0"/>
              <a:t>2018-2019</a:t>
            </a:r>
            <a:endParaRPr lang="ar-SY" dirty="0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ar-SY" smtClean="0"/>
              <a:t>د. عماد الروح – القالبة المستقلة</a:t>
            </a:r>
            <a:endParaRPr lang="ar-SY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C0DA8FC-BB9E-42E2-A4DE-D94B488C17FE}" type="slidenum">
              <a:rPr lang="ar-SY" smtClean="0"/>
              <a:pPr/>
              <a:t>‹#›</a:t>
            </a:fld>
            <a:endParaRPr lang="ar-SY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ar-SA" smtClean="0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ar-SA" smtClean="0"/>
              <a:t>انقر لتحرير أنماط النص الرئيسي</a:t>
            </a:r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ar-SA" smtClean="0"/>
              <a:t>انقر لتحرير أنماط النص الرئيسي</a:t>
            </a:r>
          </a:p>
        </p:txBody>
      </p:sp>
      <p:sp>
        <p:nvSpPr>
          <p:cNvPr id="5" name="عنصر نائب للمحتوى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ar-SA" smtClean="0"/>
              <a:t>انقر لتحرير أنماط النص الرئيسي</a:t>
            </a:r>
          </a:p>
          <a:p>
            <a:pPr lvl="1" eaLnBrk="1" latinLnBrk="0" hangingPunct="1"/>
            <a:r>
              <a:rPr lang="ar-SA" smtClean="0"/>
              <a:t>المستوى الثاني</a:t>
            </a:r>
          </a:p>
          <a:p>
            <a:pPr lvl="2" eaLnBrk="1" latinLnBrk="0" hangingPunct="1"/>
            <a:r>
              <a:rPr lang="ar-SA" smtClean="0"/>
              <a:t>المستوى الثالث</a:t>
            </a:r>
          </a:p>
          <a:p>
            <a:pPr lvl="3" eaLnBrk="1" latinLnBrk="0" hangingPunct="1"/>
            <a:r>
              <a:rPr lang="ar-SA" smtClean="0"/>
              <a:t>المستوى الرابع</a:t>
            </a:r>
          </a:p>
          <a:p>
            <a:pPr lvl="4" eaLnBrk="1" latinLnBrk="0" hangingPunct="1"/>
            <a:r>
              <a:rPr lang="ar-SA" smtClean="0"/>
              <a:t>المستوى الخامس</a:t>
            </a:r>
            <a:endParaRPr kumimoji="0" lang="en-US"/>
          </a:p>
        </p:txBody>
      </p:sp>
      <p:sp>
        <p:nvSpPr>
          <p:cNvPr id="6" name="عنصر نائب للمحتوى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ar-SA" smtClean="0"/>
              <a:t>انقر لتحرير أنماط النص الرئيسي</a:t>
            </a:r>
          </a:p>
          <a:p>
            <a:pPr lvl="1" eaLnBrk="1" latinLnBrk="0" hangingPunct="1"/>
            <a:r>
              <a:rPr lang="ar-SA" smtClean="0"/>
              <a:t>المستوى الثاني</a:t>
            </a:r>
          </a:p>
          <a:p>
            <a:pPr lvl="2" eaLnBrk="1" latinLnBrk="0" hangingPunct="1"/>
            <a:r>
              <a:rPr lang="ar-SA" smtClean="0"/>
              <a:t>المستوى الثالث</a:t>
            </a:r>
          </a:p>
          <a:p>
            <a:pPr lvl="3" eaLnBrk="1" latinLnBrk="0" hangingPunct="1"/>
            <a:r>
              <a:rPr lang="ar-SA" smtClean="0"/>
              <a:t>المستوى الرابع</a:t>
            </a:r>
          </a:p>
          <a:p>
            <a:pPr lvl="4" eaLnBrk="1" latinLnBrk="0" hangingPunct="1"/>
            <a:r>
              <a:rPr lang="ar-SA" smtClean="0"/>
              <a:t>المستوى الخامس</a:t>
            </a:r>
            <a:endParaRPr kumimoji="0" lang="en-US"/>
          </a:p>
        </p:txBody>
      </p:sp>
      <p:sp>
        <p:nvSpPr>
          <p:cNvPr id="7" name="عنصر نائب للتاريخ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ar-SY" smtClean="0"/>
              <a:t>2018-2019</a:t>
            </a:r>
            <a:endParaRPr lang="ar-SY" dirty="0"/>
          </a:p>
        </p:txBody>
      </p:sp>
      <p:sp>
        <p:nvSpPr>
          <p:cNvPr id="8" name="عنصر نائب للتذييل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ar-SY" smtClean="0"/>
              <a:t>د. عماد الروح – القالبة المستقلة</a:t>
            </a:r>
            <a:endParaRPr lang="ar-SY"/>
          </a:p>
        </p:txBody>
      </p:sp>
      <p:sp>
        <p:nvSpPr>
          <p:cNvPr id="9" name="عنصر نائب لرقم الشريحة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C0DA8FC-BB9E-42E2-A4DE-D94B488C17FE}" type="slidenum">
              <a:rPr lang="ar-SY" smtClean="0"/>
              <a:pPr/>
              <a:t>‹#›</a:t>
            </a:fld>
            <a:endParaRPr lang="ar-SY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ar-SA" smtClean="0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4" name="عنصر نائب للتذييل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ar-SY" smtClean="0"/>
              <a:t>د. عماد الروح – القالبة المستقلة</a:t>
            </a:r>
            <a:endParaRPr lang="ar-SY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C0DA8FC-BB9E-42E2-A4DE-D94B488C17FE}" type="slidenum">
              <a:rPr lang="ar-SY" smtClean="0"/>
              <a:pPr/>
              <a:t>‹#›</a:t>
            </a:fld>
            <a:endParaRPr lang="ar-SY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ستطيل مستدير الزوايا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2C0DA8FC-BB9E-42E2-A4DE-D94B488C17FE}" type="slidenum">
              <a:rPr lang="ar-SY" smtClean="0"/>
              <a:pPr/>
              <a:t>‹#›</a:t>
            </a:fld>
            <a:endParaRPr lang="ar-SY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ar-SA" smtClean="0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ar-SA" smtClean="0"/>
              <a:t>انقر لتحرير أنماط النص الرئيسي</a:t>
            </a:r>
          </a:p>
          <a:p>
            <a:pPr lvl="1" eaLnBrk="1" latinLnBrk="0" hangingPunct="1"/>
            <a:r>
              <a:rPr lang="ar-SA" smtClean="0"/>
              <a:t>المستوى الثاني</a:t>
            </a:r>
          </a:p>
          <a:p>
            <a:pPr lvl="2" eaLnBrk="1" latinLnBrk="0" hangingPunct="1"/>
            <a:r>
              <a:rPr lang="ar-SA" smtClean="0"/>
              <a:t>المستوى الثالث</a:t>
            </a:r>
          </a:p>
          <a:p>
            <a:pPr lvl="3" eaLnBrk="1" latinLnBrk="0" hangingPunct="1"/>
            <a:r>
              <a:rPr lang="ar-SA" smtClean="0"/>
              <a:t>المستوى الرابع</a:t>
            </a:r>
          </a:p>
          <a:p>
            <a:pPr lvl="4" eaLnBrk="1" latinLnBrk="0" hangingPunct="1"/>
            <a:r>
              <a:rPr lang="ar-SA" smtClean="0"/>
              <a:t>المستوى الخامس</a:t>
            </a:r>
            <a:endParaRPr kumimoji="0" lang="en-US"/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ar-SA" smtClean="0"/>
              <a:t>انقر لتحرير أنماط النص الرئيسي</a:t>
            </a:r>
          </a:p>
          <a:p>
            <a:pPr lvl="1" eaLnBrk="1" latinLnBrk="0" hangingPunct="1"/>
            <a:r>
              <a:rPr lang="ar-SA" smtClean="0"/>
              <a:t>المستوى الثاني</a:t>
            </a:r>
          </a:p>
          <a:p>
            <a:pPr lvl="2" eaLnBrk="1" latinLnBrk="0" hangingPunct="1"/>
            <a:r>
              <a:rPr lang="ar-SA" smtClean="0"/>
              <a:t>المستوى الثالث</a:t>
            </a:r>
          </a:p>
          <a:p>
            <a:pPr lvl="3" eaLnBrk="1" latinLnBrk="0" hangingPunct="1"/>
            <a:r>
              <a:rPr lang="ar-SA" smtClean="0"/>
              <a:t>المستوى الرابع</a:t>
            </a:r>
          </a:p>
          <a:p>
            <a:pPr lvl="4" eaLnBrk="1" latinLnBrk="0" hangingPunct="1"/>
            <a:r>
              <a:rPr lang="ar-SA" smtClean="0"/>
              <a:t>المستوى الخامس</a:t>
            </a:r>
            <a:endParaRPr kumimoji="0" lang="en-US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ar-SY" smtClean="0"/>
              <a:t>د. عماد الروح – القالبة المستقلة</a:t>
            </a:r>
            <a:endParaRPr lang="ar-SY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C0DA8FC-BB9E-42E2-A4DE-D94B488C17FE}" type="slidenum">
              <a:rPr lang="ar-SY" smtClean="0"/>
              <a:pPr/>
              <a:t>‹#›</a:t>
            </a:fld>
            <a:endParaRPr lang="ar-SY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صورة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مستطيل مستدير الزوايا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مستطيل ذو زاوية واحدة مستديرة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ar-SA" smtClean="0"/>
              <a:t>انقر لتحرير نمط العنوان الرئيسي</a:t>
            </a:r>
            <a:endParaRPr kumimoji="0" lang="en-US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ar-SA" smtClean="0"/>
              <a:t>انقر لتحرير أنماط النص الرئيسي</a:t>
            </a:r>
          </a:p>
          <a:p>
            <a:pPr lvl="1" eaLnBrk="1" latinLnBrk="0" hangingPunct="1"/>
            <a:r>
              <a:rPr lang="ar-SA" smtClean="0"/>
              <a:t>المستوى الثاني</a:t>
            </a:r>
          </a:p>
          <a:p>
            <a:pPr lvl="2" eaLnBrk="1" latinLnBrk="0" hangingPunct="1"/>
            <a:r>
              <a:rPr lang="ar-SA" smtClean="0"/>
              <a:t>المستوى الثالث</a:t>
            </a:r>
          </a:p>
          <a:p>
            <a:pPr lvl="3" eaLnBrk="1" latinLnBrk="0" hangingPunct="1"/>
            <a:r>
              <a:rPr lang="ar-SA" smtClean="0"/>
              <a:t>المستوى الرابع</a:t>
            </a:r>
          </a:p>
          <a:p>
            <a:pPr lvl="4" eaLnBrk="1" latinLnBrk="0" hangingPunct="1"/>
            <a:r>
              <a:rPr lang="ar-SA" smtClean="0"/>
              <a:t>المستوى الخامس</a:t>
            </a:r>
            <a:endParaRPr kumimoji="0" lang="en-US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ar-SY" smtClean="0"/>
              <a:t>د. عماد الروح – القالبة المستقلة</a:t>
            </a:r>
            <a:endParaRPr lang="ar-SY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C0DA8FC-BB9E-42E2-A4DE-D94B488C17FE}" type="slidenum">
              <a:rPr lang="ar-SY" smtClean="0"/>
              <a:pPr/>
              <a:t>‹#›</a:t>
            </a:fld>
            <a:endParaRPr lang="ar-SY"/>
          </a:p>
        </p:txBody>
      </p:sp>
      <p:sp>
        <p:nvSpPr>
          <p:cNvPr id="3" name="عنصر نائب للصورة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ar-SA" smtClean="0"/>
              <a:t>انقر فوق الرمز لإضافة صورة</a:t>
            </a:r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ستطيل مستدير الزوايا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3" name="عنصر نائب للعنوان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ar-SA" smtClean="0"/>
              <a:t>انقر لتحرير نمط العنوان الرئيسي</a:t>
            </a:r>
            <a:endParaRPr kumimoji="0" lang="en-US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ar-SA" dirty="0" smtClean="0"/>
              <a:t>انقر لتحرير أنماط النص الرئيسي</a:t>
            </a:r>
          </a:p>
          <a:p>
            <a:pPr lvl="1" eaLnBrk="1" latinLnBrk="0" hangingPunct="1"/>
            <a:r>
              <a:rPr kumimoji="0" lang="ar-SA" dirty="0" smtClean="0"/>
              <a:t>المستوى الثاني</a:t>
            </a:r>
          </a:p>
          <a:p>
            <a:pPr lvl="2" eaLnBrk="1" latinLnBrk="0" hangingPunct="1"/>
            <a:r>
              <a:rPr kumimoji="0" lang="ar-SA" dirty="0" smtClean="0"/>
              <a:t>المستوى الثالث</a:t>
            </a:r>
          </a:p>
          <a:p>
            <a:pPr lvl="3" eaLnBrk="1" latinLnBrk="0" hangingPunct="1"/>
            <a:r>
              <a:rPr kumimoji="0" lang="ar-SA" dirty="0" smtClean="0"/>
              <a:t>المستوى الرابع</a:t>
            </a:r>
          </a:p>
          <a:p>
            <a:pPr lvl="4" eaLnBrk="1" latinLnBrk="0" hangingPunct="1"/>
            <a:r>
              <a:rPr kumimoji="0" lang="ar-SA" dirty="0" smtClean="0"/>
              <a:t>المستوى الخامس</a:t>
            </a:r>
            <a:endParaRPr kumimoji="0" lang="en-US" dirty="0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4"/>
          </p:nvPr>
        </p:nvSpPr>
        <p:spPr>
          <a:xfrm>
            <a:off x="0" y="6492875"/>
            <a:ext cx="64291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 b="1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B5E265CD-F6E8-48B6-8926-69E278F6964B}" type="slidenum">
              <a:rPr lang="ar-SY" smtClean="0"/>
              <a:pPr/>
              <a:t>‹#›</a:t>
            </a:fld>
            <a:endParaRPr lang="ar-SY" dirty="0"/>
          </a:p>
        </p:txBody>
      </p:sp>
      <p:sp>
        <p:nvSpPr>
          <p:cNvPr id="25" name="عنصر نائب للتاريخ 24"/>
          <p:cNvSpPr>
            <a:spLocks noGrp="1"/>
          </p:cNvSpPr>
          <p:nvPr>
            <p:ph type="dt" sz="half" idx="2"/>
          </p:nvPr>
        </p:nvSpPr>
        <p:spPr>
          <a:xfrm>
            <a:off x="3429000" y="6492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 b="1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r>
              <a:rPr lang="ar-SY" smtClean="0"/>
              <a:t>2018-2019</a:t>
            </a:r>
            <a:endParaRPr lang="ar-SY" dirty="0"/>
          </a:p>
        </p:txBody>
      </p:sp>
      <p:sp>
        <p:nvSpPr>
          <p:cNvPr id="18" name="عنصر نائب للتذييل 17"/>
          <p:cNvSpPr>
            <a:spLocks noGrp="1"/>
          </p:cNvSpPr>
          <p:nvPr>
            <p:ph type="ftr" sz="quarter" idx="3"/>
          </p:nvPr>
        </p:nvSpPr>
        <p:spPr>
          <a:xfrm>
            <a:off x="6643702" y="6492875"/>
            <a:ext cx="2500298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200" b="1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r>
              <a:rPr lang="ar-SY" dirty="0" smtClean="0"/>
              <a:t>د. عماد الروح – القالبة المستقلة</a:t>
            </a:r>
            <a:endParaRPr lang="ar-SY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/>
  <p:txStyles>
    <p:titleStyle>
      <a:lvl1pPr algn="l" rtl="1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r" rtl="1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r" rtl="1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r" rtl="1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r" rtl="1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r" rtl="1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r" rtl="1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r" rtl="1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r" rtl="1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r" rtl="1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3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20.jpeg"/><Relationship Id="rId7" Type="http://schemas.openxmlformats.org/officeDocument/2006/relationships/image" Target="../media/image21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jpeg"/><Relationship Id="rId5" Type="http://schemas.openxmlformats.org/officeDocument/2006/relationships/oleObject" Target="../embeddings/oleObject5.bin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4.bin"/><Relationship Id="rId9" Type="http://schemas.openxmlformats.org/officeDocument/2006/relationships/oleObject" Target="../embeddings/oleObject6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0.jpeg"/><Relationship Id="rId5" Type="http://schemas.openxmlformats.org/officeDocument/2006/relationships/oleObject" Target="../embeddings/oleObject10.bin"/><Relationship Id="rId4" Type="http://schemas.openxmlformats.org/officeDocument/2006/relationships/oleObject" Target="../embeddings/oleObject9.bin"/><Relationship Id="rId9" Type="http://schemas.openxmlformats.org/officeDocument/2006/relationships/oleObject" Target="../embeddings/oleObject13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32.png"/><Relationship Id="rId4" Type="http://schemas.openxmlformats.org/officeDocument/2006/relationships/oleObject" Target="../embeddings/oleObject15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13" Type="http://schemas.openxmlformats.org/officeDocument/2006/relationships/oleObject" Target="../embeddings/oleObject22.bin"/><Relationship Id="rId3" Type="http://schemas.openxmlformats.org/officeDocument/2006/relationships/image" Target="../media/image41.jpeg"/><Relationship Id="rId7" Type="http://schemas.openxmlformats.org/officeDocument/2006/relationships/image" Target="../media/image44.jpeg"/><Relationship Id="rId12" Type="http://schemas.openxmlformats.org/officeDocument/2006/relationships/oleObject" Target="../embeddings/oleObject2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3.jpeg"/><Relationship Id="rId11" Type="http://schemas.openxmlformats.org/officeDocument/2006/relationships/oleObject" Target="../embeddings/oleObject20.bin"/><Relationship Id="rId5" Type="http://schemas.openxmlformats.org/officeDocument/2006/relationships/image" Target="../media/image21.jpeg"/><Relationship Id="rId15" Type="http://schemas.openxmlformats.org/officeDocument/2006/relationships/oleObject" Target="../embeddings/oleObject24.bin"/><Relationship Id="rId10" Type="http://schemas.openxmlformats.org/officeDocument/2006/relationships/oleObject" Target="../embeddings/oleObject19.bin"/><Relationship Id="rId4" Type="http://schemas.openxmlformats.org/officeDocument/2006/relationships/image" Target="../media/image42.jpeg"/><Relationship Id="rId9" Type="http://schemas.openxmlformats.org/officeDocument/2006/relationships/oleObject" Target="../embeddings/oleObject18.bin"/><Relationship Id="rId14" Type="http://schemas.openxmlformats.org/officeDocument/2006/relationships/oleObject" Target="../embeddings/oleObject23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oleObject" Target="../embeddings/oleObject25.bin"/><Relationship Id="rId7" Type="http://schemas.openxmlformats.org/officeDocument/2006/relationships/image" Target="../media/image50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5.jpeg"/><Relationship Id="rId5" Type="http://schemas.openxmlformats.org/officeDocument/2006/relationships/oleObject" Target="../embeddings/oleObject27.bin"/><Relationship Id="rId10" Type="http://schemas.openxmlformats.org/officeDocument/2006/relationships/image" Target="../media/image52.jpeg"/><Relationship Id="rId4" Type="http://schemas.openxmlformats.org/officeDocument/2006/relationships/oleObject" Target="../embeddings/oleObject26.bin"/><Relationship Id="rId9" Type="http://schemas.openxmlformats.org/officeDocument/2006/relationships/oleObject" Target="../embeddings/oleObject28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oleObject" Target="../embeddings/oleObject3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1.bin"/><Relationship Id="rId5" Type="http://schemas.openxmlformats.org/officeDocument/2006/relationships/oleObject" Target="../embeddings/oleObject30.bin"/><Relationship Id="rId4" Type="http://schemas.openxmlformats.org/officeDocument/2006/relationships/oleObject" Target="../embeddings/oleObject29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oleObject" Target="../embeddings/oleObject34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13" Type="http://schemas.openxmlformats.org/officeDocument/2006/relationships/oleObject" Target="../embeddings/oleObject44.bin"/><Relationship Id="rId18" Type="http://schemas.openxmlformats.org/officeDocument/2006/relationships/image" Target="../media/image50.jpeg"/><Relationship Id="rId3" Type="http://schemas.openxmlformats.org/officeDocument/2006/relationships/oleObject" Target="../embeddings/oleObject35.bin"/><Relationship Id="rId21" Type="http://schemas.openxmlformats.org/officeDocument/2006/relationships/image" Target="../media/image74.jpeg"/><Relationship Id="rId7" Type="http://schemas.openxmlformats.org/officeDocument/2006/relationships/image" Target="../media/image72.png"/><Relationship Id="rId12" Type="http://schemas.openxmlformats.org/officeDocument/2006/relationships/oleObject" Target="../embeddings/oleObject43.bin"/><Relationship Id="rId17" Type="http://schemas.openxmlformats.org/officeDocument/2006/relationships/oleObject" Target="../embeddings/oleObject48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47.bin"/><Relationship Id="rId20" Type="http://schemas.openxmlformats.org/officeDocument/2006/relationships/image" Target="../media/image51.jpeg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8.bin"/><Relationship Id="rId11" Type="http://schemas.openxmlformats.org/officeDocument/2006/relationships/oleObject" Target="../embeddings/oleObject42.bin"/><Relationship Id="rId5" Type="http://schemas.openxmlformats.org/officeDocument/2006/relationships/oleObject" Target="../embeddings/oleObject37.bin"/><Relationship Id="rId15" Type="http://schemas.openxmlformats.org/officeDocument/2006/relationships/oleObject" Target="../embeddings/oleObject46.bin"/><Relationship Id="rId10" Type="http://schemas.openxmlformats.org/officeDocument/2006/relationships/oleObject" Target="../embeddings/oleObject41.bin"/><Relationship Id="rId19" Type="http://schemas.openxmlformats.org/officeDocument/2006/relationships/image" Target="../media/image73.jpeg"/><Relationship Id="rId4" Type="http://schemas.openxmlformats.org/officeDocument/2006/relationships/oleObject" Target="../embeddings/oleObject36.bin"/><Relationship Id="rId9" Type="http://schemas.openxmlformats.org/officeDocument/2006/relationships/oleObject" Target="../embeddings/oleObject40.bin"/><Relationship Id="rId14" Type="http://schemas.openxmlformats.org/officeDocument/2006/relationships/oleObject" Target="../embeddings/oleObject45.bin"/><Relationship Id="rId22" Type="http://schemas.openxmlformats.org/officeDocument/2006/relationships/image" Target="../media/image4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.bin"/><Relationship Id="rId3" Type="http://schemas.openxmlformats.org/officeDocument/2006/relationships/image" Target="../media/image75.jpeg"/><Relationship Id="rId7" Type="http://schemas.openxmlformats.org/officeDocument/2006/relationships/oleObject" Target="../embeddings/oleObject5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51.bin"/><Relationship Id="rId11" Type="http://schemas.openxmlformats.org/officeDocument/2006/relationships/image" Target="../media/image83.jpeg"/><Relationship Id="rId5" Type="http://schemas.openxmlformats.org/officeDocument/2006/relationships/oleObject" Target="../embeddings/oleObject50.bin"/><Relationship Id="rId10" Type="http://schemas.openxmlformats.org/officeDocument/2006/relationships/image" Target="../media/image82.jpeg"/><Relationship Id="rId4" Type="http://schemas.openxmlformats.org/officeDocument/2006/relationships/oleObject" Target="../embeddings/oleObject49.bin"/><Relationship Id="rId9" Type="http://schemas.openxmlformats.org/officeDocument/2006/relationships/oleObject" Target="../embeddings/oleObject54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eg"/><Relationship Id="rId3" Type="http://schemas.openxmlformats.org/officeDocument/2006/relationships/oleObject" Target="../embeddings/oleObject55.bin"/><Relationship Id="rId7" Type="http://schemas.openxmlformats.org/officeDocument/2006/relationships/image" Target="../media/image75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58.bin"/><Relationship Id="rId5" Type="http://schemas.openxmlformats.org/officeDocument/2006/relationships/oleObject" Target="../embeddings/oleObject57.bin"/><Relationship Id="rId4" Type="http://schemas.openxmlformats.org/officeDocument/2006/relationships/oleObject" Target="../embeddings/oleObject56.bin"/><Relationship Id="rId9" Type="http://schemas.openxmlformats.org/officeDocument/2006/relationships/image" Target="../media/image8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75.jpeg"/><Relationship Id="rId4" Type="http://schemas.openxmlformats.org/officeDocument/2006/relationships/oleObject" Target="../embeddings/oleObject60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6.bin"/><Relationship Id="rId3" Type="http://schemas.openxmlformats.org/officeDocument/2006/relationships/oleObject" Target="../embeddings/oleObject61.bin"/><Relationship Id="rId7" Type="http://schemas.openxmlformats.org/officeDocument/2006/relationships/oleObject" Target="../embeddings/oleObject6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64.bin"/><Relationship Id="rId11" Type="http://schemas.openxmlformats.org/officeDocument/2006/relationships/image" Target="../media/image75.jpeg"/><Relationship Id="rId5" Type="http://schemas.openxmlformats.org/officeDocument/2006/relationships/oleObject" Target="../embeddings/oleObject63.bin"/><Relationship Id="rId10" Type="http://schemas.openxmlformats.org/officeDocument/2006/relationships/oleObject" Target="../embeddings/oleObject68.bin"/><Relationship Id="rId4" Type="http://schemas.openxmlformats.org/officeDocument/2006/relationships/oleObject" Target="../embeddings/oleObject62.bin"/><Relationship Id="rId9" Type="http://schemas.openxmlformats.org/officeDocument/2006/relationships/oleObject" Target="../embeddings/oleObject67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71.bin"/><Relationship Id="rId5" Type="http://schemas.openxmlformats.org/officeDocument/2006/relationships/oleObject" Target="../embeddings/oleObject70.bin"/><Relationship Id="rId4" Type="http://schemas.openxmlformats.org/officeDocument/2006/relationships/oleObject" Target="../embeddings/oleObject69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6.bin"/><Relationship Id="rId3" Type="http://schemas.openxmlformats.org/officeDocument/2006/relationships/image" Target="../media/image108.jpeg"/><Relationship Id="rId7" Type="http://schemas.openxmlformats.org/officeDocument/2006/relationships/oleObject" Target="../embeddings/oleObject7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74.bin"/><Relationship Id="rId5" Type="http://schemas.openxmlformats.org/officeDocument/2006/relationships/oleObject" Target="../embeddings/oleObject73.bin"/><Relationship Id="rId4" Type="http://schemas.openxmlformats.org/officeDocument/2006/relationships/oleObject" Target="../embeddings/oleObject72.bin"/><Relationship Id="rId9" Type="http://schemas.openxmlformats.org/officeDocument/2006/relationships/oleObject" Target="../embeddings/oleObject77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3.bin"/><Relationship Id="rId13" Type="http://schemas.openxmlformats.org/officeDocument/2006/relationships/oleObject" Target="../embeddings/oleObject88.bin"/><Relationship Id="rId18" Type="http://schemas.openxmlformats.org/officeDocument/2006/relationships/oleObject" Target="../embeddings/oleObject93.bin"/><Relationship Id="rId26" Type="http://schemas.openxmlformats.org/officeDocument/2006/relationships/oleObject" Target="../embeddings/oleObject101.bin"/><Relationship Id="rId3" Type="http://schemas.openxmlformats.org/officeDocument/2006/relationships/oleObject" Target="../embeddings/oleObject78.bin"/><Relationship Id="rId21" Type="http://schemas.openxmlformats.org/officeDocument/2006/relationships/oleObject" Target="../embeddings/oleObject96.bin"/><Relationship Id="rId7" Type="http://schemas.openxmlformats.org/officeDocument/2006/relationships/oleObject" Target="../embeddings/oleObject82.bin"/><Relationship Id="rId12" Type="http://schemas.openxmlformats.org/officeDocument/2006/relationships/oleObject" Target="../embeddings/oleObject87.bin"/><Relationship Id="rId17" Type="http://schemas.openxmlformats.org/officeDocument/2006/relationships/oleObject" Target="../embeddings/oleObject92.bin"/><Relationship Id="rId25" Type="http://schemas.openxmlformats.org/officeDocument/2006/relationships/oleObject" Target="../embeddings/oleObject100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91.bin"/><Relationship Id="rId20" Type="http://schemas.openxmlformats.org/officeDocument/2006/relationships/oleObject" Target="../embeddings/oleObject95.bin"/><Relationship Id="rId29" Type="http://schemas.openxmlformats.org/officeDocument/2006/relationships/oleObject" Target="../embeddings/oleObject104.bin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81.bin"/><Relationship Id="rId11" Type="http://schemas.openxmlformats.org/officeDocument/2006/relationships/oleObject" Target="../embeddings/oleObject86.bin"/><Relationship Id="rId24" Type="http://schemas.openxmlformats.org/officeDocument/2006/relationships/oleObject" Target="../embeddings/oleObject99.bin"/><Relationship Id="rId5" Type="http://schemas.openxmlformats.org/officeDocument/2006/relationships/oleObject" Target="../embeddings/oleObject80.bin"/><Relationship Id="rId15" Type="http://schemas.openxmlformats.org/officeDocument/2006/relationships/oleObject" Target="../embeddings/oleObject90.bin"/><Relationship Id="rId23" Type="http://schemas.openxmlformats.org/officeDocument/2006/relationships/oleObject" Target="../embeddings/oleObject98.bin"/><Relationship Id="rId28" Type="http://schemas.openxmlformats.org/officeDocument/2006/relationships/oleObject" Target="../embeddings/oleObject103.bin"/><Relationship Id="rId10" Type="http://schemas.openxmlformats.org/officeDocument/2006/relationships/oleObject" Target="../embeddings/oleObject85.bin"/><Relationship Id="rId19" Type="http://schemas.openxmlformats.org/officeDocument/2006/relationships/oleObject" Target="../embeddings/oleObject94.bin"/><Relationship Id="rId31" Type="http://schemas.openxmlformats.org/officeDocument/2006/relationships/image" Target="../media/image75.jpeg"/><Relationship Id="rId4" Type="http://schemas.openxmlformats.org/officeDocument/2006/relationships/oleObject" Target="../embeddings/oleObject79.bin"/><Relationship Id="rId9" Type="http://schemas.openxmlformats.org/officeDocument/2006/relationships/oleObject" Target="../embeddings/oleObject84.bin"/><Relationship Id="rId14" Type="http://schemas.openxmlformats.org/officeDocument/2006/relationships/oleObject" Target="../embeddings/oleObject89.bin"/><Relationship Id="rId22" Type="http://schemas.openxmlformats.org/officeDocument/2006/relationships/oleObject" Target="../embeddings/oleObject97.bin"/><Relationship Id="rId27" Type="http://schemas.openxmlformats.org/officeDocument/2006/relationships/oleObject" Target="../embeddings/oleObject102.bin"/><Relationship Id="rId30" Type="http://schemas.openxmlformats.org/officeDocument/2006/relationships/oleObject" Target="../embeddings/oleObject105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0.bin"/><Relationship Id="rId3" Type="http://schemas.openxmlformats.org/officeDocument/2006/relationships/oleObject" Target="../embeddings/oleObject106.bin"/><Relationship Id="rId7" Type="http://schemas.openxmlformats.org/officeDocument/2006/relationships/oleObject" Target="../embeddings/oleObject109.bin"/><Relationship Id="rId12" Type="http://schemas.openxmlformats.org/officeDocument/2006/relationships/oleObject" Target="../embeddings/oleObject1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108.bin"/><Relationship Id="rId11" Type="http://schemas.openxmlformats.org/officeDocument/2006/relationships/oleObject" Target="../embeddings/oleObject113.bin"/><Relationship Id="rId5" Type="http://schemas.openxmlformats.org/officeDocument/2006/relationships/image" Target="../media/image138.png"/><Relationship Id="rId10" Type="http://schemas.openxmlformats.org/officeDocument/2006/relationships/oleObject" Target="../embeddings/oleObject112.bin"/><Relationship Id="rId4" Type="http://schemas.openxmlformats.org/officeDocument/2006/relationships/oleObject" Target="../embeddings/oleObject107.bin"/><Relationship Id="rId9" Type="http://schemas.openxmlformats.org/officeDocument/2006/relationships/oleObject" Target="../embeddings/oleObject111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39.gi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117.bin"/><Relationship Id="rId5" Type="http://schemas.openxmlformats.org/officeDocument/2006/relationships/oleObject" Target="../embeddings/oleObject116.bin"/><Relationship Id="rId4" Type="http://schemas.openxmlformats.org/officeDocument/2006/relationships/oleObject" Target="../embeddings/oleObject115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3.bin"/><Relationship Id="rId13" Type="http://schemas.openxmlformats.org/officeDocument/2006/relationships/oleObject" Target="../embeddings/oleObject128.bin"/><Relationship Id="rId18" Type="http://schemas.openxmlformats.org/officeDocument/2006/relationships/slide" Target="slide32.xml"/><Relationship Id="rId3" Type="http://schemas.openxmlformats.org/officeDocument/2006/relationships/oleObject" Target="../embeddings/oleObject118.bin"/><Relationship Id="rId7" Type="http://schemas.openxmlformats.org/officeDocument/2006/relationships/oleObject" Target="../embeddings/oleObject122.bin"/><Relationship Id="rId12" Type="http://schemas.openxmlformats.org/officeDocument/2006/relationships/oleObject" Target="../embeddings/oleObject127.bin"/><Relationship Id="rId17" Type="http://schemas.openxmlformats.org/officeDocument/2006/relationships/oleObject" Target="../embeddings/oleObject132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31.bin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121.bin"/><Relationship Id="rId11" Type="http://schemas.openxmlformats.org/officeDocument/2006/relationships/oleObject" Target="../embeddings/oleObject126.bin"/><Relationship Id="rId5" Type="http://schemas.openxmlformats.org/officeDocument/2006/relationships/oleObject" Target="../embeddings/oleObject120.bin"/><Relationship Id="rId15" Type="http://schemas.openxmlformats.org/officeDocument/2006/relationships/oleObject" Target="../embeddings/oleObject130.bin"/><Relationship Id="rId10" Type="http://schemas.openxmlformats.org/officeDocument/2006/relationships/oleObject" Target="../embeddings/oleObject125.bin"/><Relationship Id="rId4" Type="http://schemas.openxmlformats.org/officeDocument/2006/relationships/oleObject" Target="../embeddings/oleObject119.bin"/><Relationship Id="rId9" Type="http://schemas.openxmlformats.org/officeDocument/2006/relationships/oleObject" Target="../embeddings/oleObject124.bin"/><Relationship Id="rId14" Type="http://schemas.openxmlformats.org/officeDocument/2006/relationships/oleObject" Target="../embeddings/oleObject129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8.bin"/><Relationship Id="rId13" Type="http://schemas.openxmlformats.org/officeDocument/2006/relationships/oleObject" Target="../embeddings/oleObject143.bin"/><Relationship Id="rId18" Type="http://schemas.openxmlformats.org/officeDocument/2006/relationships/slide" Target="slide32.xml"/><Relationship Id="rId3" Type="http://schemas.openxmlformats.org/officeDocument/2006/relationships/oleObject" Target="../embeddings/oleObject133.bin"/><Relationship Id="rId7" Type="http://schemas.openxmlformats.org/officeDocument/2006/relationships/oleObject" Target="../embeddings/oleObject137.bin"/><Relationship Id="rId12" Type="http://schemas.openxmlformats.org/officeDocument/2006/relationships/oleObject" Target="../embeddings/oleObject142.bin"/><Relationship Id="rId17" Type="http://schemas.openxmlformats.org/officeDocument/2006/relationships/oleObject" Target="../embeddings/oleObject147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46.bin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136.bin"/><Relationship Id="rId11" Type="http://schemas.openxmlformats.org/officeDocument/2006/relationships/oleObject" Target="../embeddings/oleObject141.bin"/><Relationship Id="rId5" Type="http://schemas.openxmlformats.org/officeDocument/2006/relationships/oleObject" Target="../embeddings/oleObject135.bin"/><Relationship Id="rId15" Type="http://schemas.openxmlformats.org/officeDocument/2006/relationships/oleObject" Target="../embeddings/oleObject145.bin"/><Relationship Id="rId10" Type="http://schemas.openxmlformats.org/officeDocument/2006/relationships/oleObject" Target="../embeddings/oleObject140.bin"/><Relationship Id="rId4" Type="http://schemas.openxmlformats.org/officeDocument/2006/relationships/oleObject" Target="../embeddings/oleObject134.bin"/><Relationship Id="rId9" Type="http://schemas.openxmlformats.org/officeDocument/2006/relationships/oleObject" Target="../embeddings/oleObject139.bin"/><Relationship Id="rId14" Type="http://schemas.openxmlformats.org/officeDocument/2006/relationships/oleObject" Target="../embeddings/oleObject144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150.bin"/><Relationship Id="rId5" Type="http://schemas.openxmlformats.org/officeDocument/2006/relationships/oleObject" Target="../embeddings/oleObject149.bin"/><Relationship Id="rId4" Type="http://schemas.openxmlformats.org/officeDocument/2006/relationships/oleObject" Target="../embeddings/oleObject148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7" Type="http://schemas.openxmlformats.org/officeDocument/2006/relationships/slide" Target="slide8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153.bin"/><Relationship Id="rId5" Type="http://schemas.openxmlformats.org/officeDocument/2006/relationships/oleObject" Target="../embeddings/oleObject152.bin"/><Relationship Id="rId4" Type="http://schemas.openxmlformats.org/officeDocument/2006/relationships/oleObject" Target="../embeddings/oleObject151.bin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tripplite.com/en/index.cfm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76.png"/><Relationship Id="rId5" Type="http://schemas.openxmlformats.org/officeDocument/2006/relationships/oleObject" Target="../embeddings/oleObject154.bin"/><Relationship Id="rId4" Type="http://schemas.openxmlformats.org/officeDocument/2006/relationships/image" Target="../media/image4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4" Type="http://schemas.openxmlformats.org/officeDocument/2006/relationships/oleObject" Target="../embeddings/oleObject155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5" Type="http://schemas.openxmlformats.org/officeDocument/2006/relationships/oleObject" Target="../embeddings/oleObject157.bin"/><Relationship Id="rId4" Type="http://schemas.openxmlformats.org/officeDocument/2006/relationships/oleObject" Target="../embeddings/oleObject156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159.bin"/><Relationship Id="rId5" Type="http://schemas.openxmlformats.org/officeDocument/2006/relationships/oleObject" Target="../embeddings/oleObject158.bin"/><Relationship Id="rId4" Type="http://schemas.openxmlformats.org/officeDocument/2006/relationships/image" Target="../media/image45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4" Type="http://schemas.openxmlformats.org/officeDocument/2006/relationships/oleObject" Target="../embeddings/oleObject160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1.bin"/><Relationship Id="rId7" Type="http://schemas.openxmlformats.org/officeDocument/2006/relationships/oleObject" Target="../embeddings/oleObject16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163.bin"/><Relationship Id="rId5" Type="http://schemas.openxmlformats.org/officeDocument/2006/relationships/image" Target="../media/image184.png"/><Relationship Id="rId4" Type="http://schemas.openxmlformats.org/officeDocument/2006/relationships/oleObject" Target="../embeddings/oleObject162.bin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168.bin"/><Relationship Id="rId5" Type="http://schemas.openxmlformats.org/officeDocument/2006/relationships/oleObject" Target="../embeddings/oleObject167.bin"/><Relationship Id="rId4" Type="http://schemas.openxmlformats.org/officeDocument/2006/relationships/oleObject" Target="../embeddings/oleObject166.bin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3.bin"/><Relationship Id="rId3" Type="http://schemas.openxmlformats.org/officeDocument/2006/relationships/oleObject" Target="../embeddings/oleObject169.bin"/><Relationship Id="rId7" Type="http://schemas.openxmlformats.org/officeDocument/2006/relationships/oleObject" Target="../embeddings/oleObject17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171.bin"/><Relationship Id="rId5" Type="http://schemas.openxmlformats.org/officeDocument/2006/relationships/image" Target="../media/image194.png"/><Relationship Id="rId10" Type="http://schemas.openxmlformats.org/officeDocument/2006/relationships/oleObject" Target="../embeddings/oleObject175.bin"/><Relationship Id="rId4" Type="http://schemas.openxmlformats.org/officeDocument/2006/relationships/oleObject" Target="../embeddings/oleObject170.bin"/><Relationship Id="rId9" Type="http://schemas.openxmlformats.org/officeDocument/2006/relationships/oleObject" Target="../embeddings/oleObject174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0.bin"/><Relationship Id="rId3" Type="http://schemas.openxmlformats.org/officeDocument/2006/relationships/image" Target="../media/image194.png"/><Relationship Id="rId7" Type="http://schemas.openxmlformats.org/officeDocument/2006/relationships/oleObject" Target="../embeddings/oleObject17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178.bin"/><Relationship Id="rId5" Type="http://schemas.openxmlformats.org/officeDocument/2006/relationships/oleObject" Target="../embeddings/oleObject177.bin"/><Relationship Id="rId10" Type="http://schemas.openxmlformats.org/officeDocument/2006/relationships/oleObject" Target="../embeddings/oleObject182.bin"/><Relationship Id="rId4" Type="http://schemas.openxmlformats.org/officeDocument/2006/relationships/oleObject" Target="../embeddings/oleObject176.bin"/><Relationship Id="rId9" Type="http://schemas.openxmlformats.org/officeDocument/2006/relationships/oleObject" Target="../embeddings/oleObject181.bin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4" Type="http://schemas.openxmlformats.org/officeDocument/2006/relationships/oleObject" Target="../embeddings/oleObject184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7" Type="http://schemas.openxmlformats.org/officeDocument/2006/relationships/oleObject" Target="../embeddings/oleObject18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187.bin"/><Relationship Id="rId5" Type="http://schemas.openxmlformats.org/officeDocument/2006/relationships/oleObject" Target="../embeddings/oleObject186.bin"/><Relationship Id="rId4" Type="http://schemas.openxmlformats.org/officeDocument/2006/relationships/oleObject" Target="../embeddings/oleObject185.bin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3.bin"/><Relationship Id="rId3" Type="http://schemas.openxmlformats.org/officeDocument/2006/relationships/oleObject" Target="../embeddings/oleObject189.bin"/><Relationship Id="rId7" Type="http://schemas.openxmlformats.org/officeDocument/2006/relationships/oleObject" Target="../embeddings/oleObject19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217.png"/><Relationship Id="rId5" Type="http://schemas.openxmlformats.org/officeDocument/2006/relationships/oleObject" Target="../embeddings/oleObject191.bin"/><Relationship Id="rId10" Type="http://schemas.openxmlformats.org/officeDocument/2006/relationships/oleObject" Target="../embeddings/oleObject195.bin"/><Relationship Id="rId4" Type="http://schemas.openxmlformats.org/officeDocument/2006/relationships/oleObject" Target="../embeddings/oleObject190.bin"/><Relationship Id="rId9" Type="http://schemas.openxmlformats.org/officeDocument/2006/relationships/oleObject" Target="../embeddings/oleObject194.bin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e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e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4" Type="http://schemas.openxmlformats.org/officeDocument/2006/relationships/oleObject" Target="../embeddings/oleObject197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.vml"/><Relationship Id="rId4" Type="http://schemas.openxmlformats.org/officeDocument/2006/relationships/oleObject" Target="../embeddings/oleObject199.bin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mron.com/oei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hyperlink" Target="http://www.lsis.biz/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5" Type="http://schemas.openxmlformats.org/officeDocument/2006/relationships/oleObject" Target="../embeddings/oleObject201.bin"/><Relationship Id="rId4" Type="http://schemas.openxmlformats.org/officeDocument/2006/relationships/oleObject" Target="../embeddings/oleObject200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Relationship Id="rId5" Type="http://schemas.openxmlformats.org/officeDocument/2006/relationships/oleObject" Target="../embeddings/oleObject203.bin"/><Relationship Id="rId4" Type="http://schemas.openxmlformats.org/officeDocument/2006/relationships/oleObject" Target="../embeddings/oleObject202.bin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oleObject" Target="../embeddings/oleObject204.bin"/><Relationship Id="rId7" Type="http://schemas.openxmlformats.org/officeDocument/2006/relationships/image" Target="../media/image24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241.jpeg"/><Relationship Id="rId5" Type="http://schemas.openxmlformats.org/officeDocument/2006/relationships/oleObject" Target="../embeddings/oleObject206.bin"/><Relationship Id="rId4" Type="http://schemas.openxmlformats.org/officeDocument/2006/relationships/oleObject" Target="../embeddings/oleObject205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210.bin"/><Relationship Id="rId5" Type="http://schemas.openxmlformats.org/officeDocument/2006/relationships/oleObject" Target="../embeddings/oleObject209.bin"/><Relationship Id="rId4" Type="http://schemas.openxmlformats.org/officeDocument/2006/relationships/oleObject" Target="../embeddings/oleObject208.bin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emf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4.bin"/><Relationship Id="rId3" Type="http://schemas.openxmlformats.org/officeDocument/2006/relationships/image" Target="../media/image45.jpeg"/><Relationship Id="rId7" Type="http://schemas.openxmlformats.org/officeDocument/2006/relationships/oleObject" Target="../embeddings/oleObject2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oleObject212.bin"/><Relationship Id="rId5" Type="http://schemas.openxmlformats.org/officeDocument/2006/relationships/image" Target="../media/image52.jpeg"/><Relationship Id="rId4" Type="http://schemas.openxmlformats.org/officeDocument/2006/relationships/oleObject" Target="../embeddings/oleObject211.bin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8.bin"/><Relationship Id="rId3" Type="http://schemas.openxmlformats.org/officeDocument/2006/relationships/image" Target="../media/image45.jpeg"/><Relationship Id="rId7" Type="http://schemas.openxmlformats.org/officeDocument/2006/relationships/oleObject" Target="../embeddings/oleObject2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.vml"/><Relationship Id="rId6" Type="http://schemas.openxmlformats.org/officeDocument/2006/relationships/oleObject" Target="../embeddings/oleObject216.bin"/><Relationship Id="rId5" Type="http://schemas.openxmlformats.org/officeDocument/2006/relationships/image" Target="../media/image52.jpeg"/><Relationship Id="rId4" Type="http://schemas.openxmlformats.org/officeDocument/2006/relationships/oleObject" Target="../embeddings/oleObject215.bin"/><Relationship Id="rId9" Type="http://schemas.openxmlformats.org/officeDocument/2006/relationships/oleObject" Target="../embeddings/oleObject219.bin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5.bin"/><Relationship Id="rId3" Type="http://schemas.openxmlformats.org/officeDocument/2006/relationships/oleObject" Target="../embeddings/oleObject220.bin"/><Relationship Id="rId7" Type="http://schemas.openxmlformats.org/officeDocument/2006/relationships/oleObject" Target="../embeddings/oleObject22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.vml"/><Relationship Id="rId6" Type="http://schemas.openxmlformats.org/officeDocument/2006/relationships/oleObject" Target="../embeddings/oleObject223.bin"/><Relationship Id="rId5" Type="http://schemas.openxmlformats.org/officeDocument/2006/relationships/oleObject" Target="../embeddings/oleObject222.bin"/><Relationship Id="rId4" Type="http://schemas.openxmlformats.org/officeDocument/2006/relationships/oleObject" Target="../embeddings/oleObject221.bin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.vml"/><Relationship Id="rId4" Type="http://schemas.openxmlformats.org/officeDocument/2006/relationships/oleObject" Target="../embeddings/oleObject227.bin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8.bin"/><Relationship Id="rId7" Type="http://schemas.openxmlformats.org/officeDocument/2006/relationships/oleObject" Target="../embeddings/oleObject23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.vml"/><Relationship Id="rId6" Type="http://schemas.openxmlformats.org/officeDocument/2006/relationships/oleObject" Target="../embeddings/oleObject231.bin"/><Relationship Id="rId5" Type="http://schemas.openxmlformats.org/officeDocument/2006/relationships/oleObject" Target="../embeddings/oleObject230.bin"/><Relationship Id="rId4" Type="http://schemas.openxmlformats.org/officeDocument/2006/relationships/oleObject" Target="../embeddings/oleObject229.bin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.vml"/><Relationship Id="rId4" Type="http://schemas.openxmlformats.org/officeDocument/2006/relationships/image" Target="../media/image273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oleObject237.bin"/><Relationship Id="rId5" Type="http://schemas.openxmlformats.org/officeDocument/2006/relationships/oleObject" Target="../embeddings/oleObject236.bin"/><Relationship Id="rId4" Type="http://schemas.openxmlformats.org/officeDocument/2006/relationships/oleObject" Target="../embeddings/oleObject235.bin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9.vml"/><Relationship Id="rId6" Type="http://schemas.openxmlformats.org/officeDocument/2006/relationships/oleObject" Target="../embeddings/oleObject241.bin"/><Relationship Id="rId5" Type="http://schemas.openxmlformats.org/officeDocument/2006/relationships/oleObject" Target="../embeddings/oleObject240.bin"/><Relationship Id="rId4" Type="http://schemas.openxmlformats.org/officeDocument/2006/relationships/oleObject" Target="../embeddings/oleObject239.bin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0.vml"/><Relationship Id="rId6" Type="http://schemas.openxmlformats.org/officeDocument/2006/relationships/oleObject" Target="../embeddings/oleObject245.bin"/><Relationship Id="rId5" Type="http://schemas.openxmlformats.org/officeDocument/2006/relationships/oleObject" Target="../embeddings/oleObject244.bin"/><Relationship Id="rId4" Type="http://schemas.openxmlformats.org/officeDocument/2006/relationships/oleObject" Target="../embeddings/oleObject243.bin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3" Type="http://schemas.openxmlformats.org/officeDocument/2006/relationships/image" Target="../media/image173.jpeg"/><Relationship Id="rId7" Type="http://schemas.openxmlformats.org/officeDocument/2006/relationships/oleObject" Target="../embeddings/oleObject24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1.vml"/><Relationship Id="rId6" Type="http://schemas.openxmlformats.org/officeDocument/2006/relationships/oleObject" Target="../embeddings/oleObject247.bin"/><Relationship Id="rId5" Type="http://schemas.openxmlformats.org/officeDocument/2006/relationships/oleObject" Target="../embeddings/oleObject246.bin"/><Relationship Id="rId4" Type="http://schemas.openxmlformats.org/officeDocument/2006/relationships/image" Target="../media/image290.jpe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2.vml"/><Relationship Id="rId5" Type="http://schemas.openxmlformats.org/officeDocument/2006/relationships/oleObject" Target="../embeddings/oleObject251.bin"/><Relationship Id="rId4" Type="http://schemas.openxmlformats.org/officeDocument/2006/relationships/oleObject" Target="../embeddings/oleObject250.bin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2.bin"/><Relationship Id="rId7" Type="http://schemas.openxmlformats.org/officeDocument/2006/relationships/oleObject" Target="../embeddings/oleObject25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3.vml"/><Relationship Id="rId6" Type="http://schemas.openxmlformats.org/officeDocument/2006/relationships/oleObject" Target="../embeddings/oleObject255.bin"/><Relationship Id="rId5" Type="http://schemas.openxmlformats.org/officeDocument/2006/relationships/oleObject" Target="../embeddings/oleObject254.bin"/><Relationship Id="rId4" Type="http://schemas.openxmlformats.org/officeDocument/2006/relationships/oleObject" Target="../embeddings/oleObject25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ctrTitle"/>
          </p:nvPr>
        </p:nvSpPr>
        <p:spPr>
          <a:xfrm>
            <a:off x="722376" y="1643050"/>
            <a:ext cx="7772400" cy="1828800"/>
          </a:xfrm>
        </p:spPr>
        <p:txBody>
          <a:bodyPr>
            <a:normAutofit fontScale="90000"/>
          </a:bodyPr>
          <a:lstStyle/>
          <a:p>
            <a:pPr algn="ctr"/>
            <a:r>
              <a:rPr lang="ar-SY" b="1" dirty="0" smtClean="0">
                <a:solidFill>
                  <a:srgbClr val="FF0000"/>
                </a:solidFill>
              </a:rPr>
              <a:t>المبدلات القالبة المستقلة</a:t>
            </a:r>
            <a:br>
              <a:rPr lang="ar-SY" b="1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Self Commutation Inverters</a:t>
            </a:r>
            <a:endParaRPr lang="ar-SY" b="1" dirty="0">
              <a:solidFill>
                <a:srgbClr val="FF0000"/>
              </a:solidFill>
            </a:endParaRPr>
          </a:p>
        </p:txBody>
      </p:sp>
      <p:sp>
        <p:nvSpPr>
          <p:cNvPr id="3" name="عنصر نائب لرقم الشريحة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</a:t>
            </a:fld>
            <a:endParaRPr lang="ar-SY" dirty="0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 dirty="0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10</a:t>
            </a:fld>
            <a:endParaRPr lang="ar-SY" dirty="0"/>
          </a:p>
        </p:txBody>
      </p:sp>
      <p:sp>
        <p:nvSpPr>
          <p:cNvPr id="5" name="مربع نص 4"/>
          <p:cNvSpPr txBox="1"/>
          <p:nvPr/>
        </p:nvSpPr>
        <p:spPr>
          <a:xfrm>
            <a:off x="7286644" y="500042"/>
            <a:ext cx="135732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تصنيفها :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6" name="مربع نص 5"/>
          <p:cNvSpPr txBox="1"/>
          <p:nvPr/>
        </p:nvSpPr>
        <p:spPr>
          <a:xfrm>
            <a:off x="2786050" y="1928802"/>
            <a:ext cx="607223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ar-SY" sz="2800" b="1" dirty="0" smtClean="0">
                <a:cs typeface="Simplified Arabic" pitchFamily="2" charset="-78"/>
              </a:rPr>
              <a:t> قالبة للجهد: تتغذى من منبع جهد مستمر</a:t>
            </a:r>
          </a:p>
        </p:txBody>
      </p:sp>
      <p:sp>
        <p:nvSpPr>
          <p:cNvPr id="7" name="مربع نص 6"/>
          <p:cNvSpPr txBox="1"/>
          <p:nvPr/>
        </p:nvSpPr>
        <p:spPr>
          <a:xfrm>
            <a:off x="3571868" y="2786058"/>
            <a:ext cx="528641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ar-SY" sz="2800" b="1" dirty="0" smtClean="0">
                <a:cs typeface="Simplified Arabic" pitchFamily="2" charset="-78"/>
              </a:rPr>
              <a:t> قالبة للتيار: تتغذى من منبع تيار مستمر</a:t>
            </a:r>
          </a:p>
        </p:txBody>
      </p:sp>
      <p:sp>
        <p:nvSpPr>
          <p:cNvPr id="8" name="مربع نص 7"/>
          <p:cNvSpPr txBox="1"/>
          <p:nvPr/>
        </p:nvSpPr>
        <p:spPr>
          <a:xfrm>
            <a:off x="214282" y="3714752"/>
            <a:ext cx="864399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ar-SY" sz="2800" b="1" dirty="0" smtClean="0">
                <a:cs typeface="Simplified Arabic" pitchFamily="2" charset="-78"/>
              </a:rPr>
              <a:t> </a:t>
            </a:r>
            <a:r>
              <a:rPr lang="ar-SY" sz="2800" b="1" dirty="0" err="1" smtClean="0">
                <a:cs typeface="Simplified Arabic" pitchFamily="2" charset="-78"/>
              </a:rPr>
              <a:t>طنينية</a:t>
            </a:r>
            <a:r>
              <a:rPr lang="ar-SY" sz="2800" b="1" dirty="0" smtClean="0">
                <a:cs typeface="Simplified Arabic" pitchFamily="2" charset="-78"/>
              </a:rPr>
              <a:t> تسلسلية أو </a:t>
            </a:r>
            <a:r>
              <a:rPr lang="ar-SY" sz="2800" b="1" dirty="0" err="1" smtClean="0">
                <a:cs typeface="Simplified Arabic" pitchFamily="2" charset="-78"/>
              </a:rPr>
              <a:t>تفرعية</a:t>
            </a:r>
            <a:r>
              <a:rPr lang="ar-SY" sz="2800" b="1" dirty="0" smtClean="0">
                <a:cs typeface="Simplified Arabic" pitchFamily="2" charset="-78"/>
              </a:rPr>
              <a:t>: تعتمد على ظاهرة الطنين في العناصر </a:t>
            </a:r>
            <a:r>
              <a:rPr lang="en-US" sz="2800" b="1" dirty="0" smtClean="0">
                <a:cs typeface="Simplified Arabic" pitchFamily="2" charset="-78"/>
              </a:rPr>
              <a:t>RLC</a:t>
            </a:r>
            <a:endParaRPr lang="ar-SY" sz="2800" b="1" dirty="0" smtClean="0">
              <a:cs typeface="Simplified Arabic" pitchFamily="2" charset="-78"/>
            </a:endParaRPr>
          </a:p>
        </p:txBody>
      </p:sp>
      <p:sp>
        <p:nvSpPr>
          <p:cNvPr id="10" name="مربع نص 9"/>
          <p:cNvSpPr txBox="1"/>
          <p:nvPr/>
        </p:nvSpPr>
        <p:spPr>
          <a:xfrm>
            <a:off x="500034" y="1071546"/>
            <a:ext cx="835824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cs typeface="Simplified Arabic" pitchFamily="2" charset="-78"/>
              </a:rPr>
              <a:t>يمكن أن تكون هذه القالبات </a:t>
            </a:r>
            <a:r>
              <a:rPr lang="ar-SY" sz="2800" b="1" dirty="0" smtClean="0">
                <a:solidFill>
                  <a:srgbClr val="00B050"/>
                </a:solidFill>
                <a:cs typeface="Simplified Arabic" pitchFamily="2" charset="-78"/>
              </a:rPr>
              <a:t>أحادية الطور </a:t>
            </a:r>
            <a:r>
              <a:rPr lang="ar-SY" sz="2800" b="1" dirty="0" smtClean="0">
                <a:cs typeface="Simplified Arabic" pitchFamily="2" charset="-78"/>
              </a:rPr>
              <a:t>أو </a:t>
            </a:r>
            <a:r>
              <a:rPr lang="ar-SY" sz="2800" b="1" dirty="0" smtClean="0">
                <a:solidFill>
                  <a:srgbClr val="00B050"/>
                </a:solidFill>
                <a:cs typeface="Simplified Arabic" pitchFamily="2" charset="-78"/>
              </a:rPr>
              <a:t>ثلاثية الطور </a:t>
            </a:r>
            <a:r>
              <a:rPr lang="ar-SY" sz="2800" b="1" dirty="0" smtClean="0">
                <a:cs typeface="Simplified Arabic" pitchFamily="2" charset="-78"/>
              </a:rPr>
              <a:t>وتقسم إلى:</a:t>
            </a:r>
          </a:p>
        </p:txBody>
      </p:sp>
      <p:sp>
        <p:nvSpPr>
          <p:cNvPr id="12" name="مستطيل 11"/>
          <p:cNvSpPr/>
          <p:nvPr/>
        </p:nvSpPr>
        <p:spPr>
          <a:xfrm>
            <a:off x="7120088" y="1966380"/>
            <a:ext cx="1500198" cy="42862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3" name="مستطيل 12"/>
          <p:cNvSpPr/>
          <p:nvPr/>
        </p:nvSpPr>
        <p:spPr>
          <a:xfrm>
            <a:off x="6572264" y="3737984"/>
            <a:ext cx="2074446" cy="42862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11</a:t>
            </a:fld>
            <a:endParaRPr lang="ar-SY" dirty="0"/>
          </a:p>
        </p:txBody>
      </p:sp>
      <p:sp>
        <p:nvSpPr>
          <p:cNvPr id="5" name="مربع نص 4"/>
          <p:cNvSpPr txBox="1"/>
          <p:nvPr/>
        </p:nvSpPr>
        <p:spPr>
          <a:xfrm>
            <a:off x="500034" y="0"/>
            <a:ext cx="821533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مخطط البحث 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6" name="مربع نص 5"/>
          <p:cNvSpPr txBox="1"/>
          <p:nvPr/>
        </p:nvSpPr>
        <p:spPr>
          <a:xfrm>
            <a:off x="214282" y="285728"/>
            <a:ext cx="8572528" cy="63709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 algn="just">
              <a:buAutoNum type="arabicPeriod"/>
            </a:pPr>
            <a:r>
              <a:rPr lang="ar-SY" sz="2400" b="1" dirty="0" smtClean="0">
                <a:solidFill>
                  <a:srgbClr val="0070C0"/>
                </a:solidFill>
                <a:cs typeface="Simplified Arabic" pitchFamily="2" charset="-78"/>
              </a:rPr>
              <a:t>مقدمة</a:t>
            </a:r>
          </a:p>
          <a:p>
            <a:pPr marL="514350" indent="-514350" algn="just">
              <a:buAutoNum type="arabicPeriod"/>
            </a:pPr>
            <a:r>
              <a:rPr lang="ar-SY" sz="2400" b="1" dirty="0" smtClean="0">
                <a:solidFill>
                  <a:srgbClr val="0070C0"/>
                </a:solidFill>
                <a:cs typeface="Simplified Arabic" pitchFamily="2" charset="-78"/>
              </a:rPr>
              <a:t>المبدلات القالبة للجهد</a:t>
            </a:r>
          </a:p>
          <a:p>
            <a:pPr marL="971550" lvl="1" indent="-514350" algn="just">
              <a:buFont typeface="+mj-cs"/>
              <a:buAutoNum type="arabic2Minus"/>
            </a:pPr>
            <a:r>
              <a:rPr lang="ar-SY" sz="2400" b="1" dirty="0" smtClean="0">
                <a:solidFill>
                  <a:srgbClr val="FF0000"/>
                </a:solidFill>
                <a:cs typeface="Simplified Arabic" pitchFamily="2" charset="-78"/>
              </a:rPr>
              <a:t>المبدلة القالبة أحادية الطور نصف </a:t>
            </a:r>
            <a:r>
              <a:rPr lang="ar-SY" sz="2400" b="1" dirty="0" err="1" smtClean="0">
                <a:solidFill>
                  <a:srgbClr val="FF0000"/>
                </a:solidFill>
                <a:cs typeface="Simplified Arabic" pitchFamily="2" charset="-78"/>
              </a:rPr>
              <a:t>الجسرية</a:t>
            </a:r>
            <a:endParaRPr lang="ar-SY" sz="2400" b="1" dirty="0" smtClean="0">
              <a:solidFill>
                <a:srgbClr val="FF0000"/>
              </a:solidFill>
              <a:cs typeface="Simplified Arabic" pitchFamily="2" charset="-78"/>
            </a:endParaRPr>
          </a:p>
          <a:p>
            <a:pPr marL="1428750" lvl="2" indent="-514350" algn="just"/>
            <a:r>
              <a:rPr lang="ar-SY" sz="2400" b="1" i="1" dirty="0" smtClean="0">
                <a:cs typeface="Simplified Arabic" pitchFamily="2" charset="-78"/>
              </a:rPr>
              <a:t>حمل </a:t>
            </a:r>
            <a:r>
              <a:rPr lang="ar-SY" sz="2400" b="1" i="1" dirty="0" err="1" smtClean="0">
                <a:cs typeface="Simplified Arabic" pitchFamily="2" charset="-78"/>
              </a:rPr>
              <a:t>أومي</a:t>
            </a:r>
            <a:r>
              <a:rPr lang="ar-SY" sz="2400" b="1" i="1" dirty="0" smtClean="0">
                <a:cs typeface="Simplified Arabic" pitchFamily="2" charset="-78"/>
              </a:rPr>
              <a:t> صرف – حمل تحريضي صرف – حمل </a:t>
            </a:r>
            <a:r>
              <a:rPr lang="ar-SY" sz="2400" b="1" i="1" dirty="0" err="1" smtClean="0">
                <a:cs typeface="Simplified Arabic" pitchFamily="2" charset="-78"/>
              </a:rPr>
              <a:t>أومي</a:t>
            </a:r>
            <a:r>
              <a:rPr lang="ar-SY" sz="2400" b="1" i="1" dirty="0" smtClean="0">
                <a:cs typeface="Simplified Arabic" pitchFamily="2" charset="-78"/>
              </a:rPr>
              <a:t> تحريضي</a:t>
            </a:r>
          </a:p>
          <a:p>
            <a:pPr marL="969264" lvl="2" indent="-514350" algn="just">
              <a:buFont typeface="+mj-cs"/>
              <a:buAutoNum type="arabic2Minus" startAt="2"/>
            </a:pPr>
            <a:r>
              <a:rPr lang="ar-SY" sz="2400" b="1" dirty="0" smtClean="0">
                <a:solidFill>
                  <a:srgbClr val="FF0000"/>
                </a:solidFill>
                <a:cs typeface="Simplified Arabic" pitchFamily="2" charset="-78"/>
              </a:rPr>
              <a:t>المبدلة القالبة أحادية الطور </a:t>
            </a:r>
            <a:r>
              <a:rPr lang="ar-SY" sz="2400" b="1" dirty="0" err="1" smtClean="0">
                <a:solidFill>
                  <a:srgbClr val="FF0000"/>
                </a:solidFill>
                <a:cs typeface="Simplified Arabic" pitchFamily="2" charset="-78"/>
              </a:rPr>
              <a:t>الجسرية</a:t>
            </a:r>
            <a:endParaRPr lang="ar-SY" sz="2400" b="1" dirty="0" smtClean="0">
              <a:solidFill>
                <a:srgbClr val="FF0000"/>
              </a:solidFill>
              <a:cs typeface="Simplified Arabic" pitchFamily="2" charset="-78"/>
            </a:endParaRPr>
          </a:p>
          <a:p>
            <a:pPr marL="1426464" lvl="3" indent="-514350" algn="just"/>
            <a:r>
              <a:rPr lang="ar-SY" sz="2400" b="1" i="1" dirty="0" smtClean="0">
                <a:cs typeface="Simplified Arabic" pitchFamily="2" charset="-78"/>
              </a:rPr>
              <a:t>حمل </a:t>
            </a:r>
            <a:r>
              <a:rPr lang="ar-SY" sz="2400" b="1" i="1" dirty="0" err="1" smtClean="0">
                <a:cs typeface="Simplified Arabic" pitchFamily="2" charset="-78"/>
              </a:rPr>
              <a:t>أومي</a:t>
            </a:r>
            <a:r>
              <a:rPr lang="ar-SY" sz="2400" b="1" i="1" dirty="0" smtClean="0">
                <a:cs typeface="Simplified Arabic" pitchFamily="2" charset="-78"/>
              </a:rPr>
              <a:t> صرف – حمل تحريضي صرف – حمل </a:t>
            </a:r>
            <a:r>
              <a:rPr lang="ar-SY" sz="2400" b="1" i="1" dirty="0" err="1" smtClean="0">
                <a:cs typeface="Simplified Arabic" pitchFamily="2" charset="-78"/>
              </a:rPr>
              <a:t>أومي</a:t>
            </a:r>
            <a:r>
              <a:rPr lang="ar-SY" sz="2400" b="1" i="1" dirty="0" smtClean="0">
                <a:cs typeface="Simplified Arabic" pitchFamily="2" charset="-78"/>
              </a:rPr>
              <a:t> تحريضي</a:t>
            </a:r>
          </a:p>
          <a:p>
            <a:pPr marL="969264" lvl="3" indent="-514350" algn="just">
              <a:buFont typeface="+mj-cs"/>
              <a:buAutoNum type="arabic2Minus" startAt="3"/>
            </a:pPr>
            <a:r>
              <a:rPr lang="ar-SY" sz="2400" b="1" dirty="0" smtClean="0">
                <a:solidFill>
                  <a:srgbClr val="FF0000"/>
                </a:solidFill>
                <a:cs typeface="Simplified Arabic" pitchFamily="2" charset="-78"/>
              </a:rPr>
              <a:t>المبدلة القالبة ثلاثية الطور</a:t>
            </a:r>
          </a:p>
          <a:p>
            <a:pPr marL="0" lvl="3" indent="-514350" algn="just">
              <a:buFont typeface="+mj-lt"/>
              <a:buAutoNum type="arabicPeriod" startAt="3"/>
            </a:pPr>
            <a:r>
              <a:rPr lang="ar-SY" sz="2400" b="1" dirty="0" smtClean="0">
                <a:solidFill>
                  <a:srgbClr val="0070C0"/>
                </a:solidFill>
                <a:cs typeface="Simplified Arabic" pitchFamily="2" charset="-78"/>
              </a:rPr>
              <a:t>طرق التحكم بجهد الخرج في المبدلات القالبة المستقلة</a:t>
            </a:r>
          </a:p>
          <a:p>
            <a:pPr marL="969264" lvl="3" indent="-514350" algn="just">
              <a:buFont typeface="+mj-cs"/>
              <a:buAutoNum type="arabic2Minus"/>
            </a:pPr>
            <a:r>
              <a:rPr lang="ar-SY" sz="2400" b="1" dirty="0" smtClean="0">
                <a:solidFill>
                  <a:srgbClr val="FF0000"/>
                </a:solidFill>
                <a:cs typeface="Simplified Arabic" pitchFamily="2" charset="-78"/>
              </a:rPr>
              <a:t>طريقة التعديل العرضي </a:t>
            </a:r>
            <a:r>
              <a:rPr lang="ar-SY" sz="2400" b="1" dirty="0" err="1" smtClean="0">
                <a:solidFill>
                  <a:srgbClr val="FF0000"/>
                </a:solidFill>
                <a:cs typeface="Simplified Arabic" pitchFamily="2" charset="-78"/>
              </a:rPr>
              <a:t>المطالي</a:t>
            </a:r>
            <a:r>
              <a:rPr lang="ar-SY" sz="2400" b="1" dirty="0" smtClean="0">
                <a:solidFill>
                  <a:srgbClr val="FF0000"/>
                </a:solidFill>
                <a:cs typeface="Simplified Arabic" pitchFamily="2" charset="-78"/>
              </a:rPr>
              <a:t> وحيد النبضة – القالبة </a:t>
            </a:r>
            <a:r>
              <a:rPr lang="ar-SY" sz="2400" b="1" dirty="0" err="1" smtClean="0">
                <a:solidFill>
                  <a:srgbClr val="FF0000"/>
                </a:solidFill>
                <a:cs typeface="Simplified Arabic" pitchFamily="2" charset="-78"/>
              </a:rPr>
              <a:t>الجسرية</a:t>
            </a:r>
            <a:endParaRPr lang="ar-SY" sz="2400" b="1" dirty="0" smtClean="0">
              <a:solidFill>
                <a:srgbClr val="FF0000"/>
              </a:solidFill>
              <a:cs typeface="Simplified Arabic" pitchFamily="2" charset="-78"/>
            </a:endParaRPr>
          </a:p>
          <a:p>
            <a:pPr marL="969264" lvl="3" indent="-514350" algn="just">
              <a:buFont typeface="+mj-cs"/>
              <a:buAutoNum type="arabic2Minus"/>
            </a:pPr>
            <a:r>
              <a:rPr lang="ar-SY" sz="2400" b="1" dirty="0" smtClean="0">
                <a:solidFill>
                  <a:srgbClr val="FF0000"/>
                </a:solidFill>
                <a:cs typeface="Simplified Arabic" pitchFamily="2" charset="-78"/>
              </a:rPr>
              <a:t>طريقة التعديل العرضي </a:t>
            </a:r>
            <a:r>
              <a:rPr lang="ar-SY" sz="2400" b="1" dirty="0" err="1" smtClean="0">
                <a:solidFill>
                  <a:srgbClr val="FF0000"/>
                </a:solidFill>
                <a:cs typeface="Simplified Arabic" pitchFamily="2" charset="-78"/>
              </a:rPr>
              <a:t>المطالي</a:t>
            </a:r>
            <a:r>
              <a:rPr lang="ar-SY" sz="2400" b="1" dirty="0" smtClean="0">
                <a:solidFill>
                  <a:srgbClr val="FF0000"/>
                </a:solidFill>
                <a:cs typeface="Simplified Arabic" pitchFamily="2" charset="-78"/>
              </a:rPr>
              <a:t> متعدد النبضات –القالبة </a:t>
            </a:r>
            <a:r>
              <a:rPr lang="ar-SY" sz="2400" b="1" dirty="0" err="1" smtClean="0">
                <a:solidFill>
                  <a:srgbClr val="FF0000"/>
                </a:solidFill>
                <a:cs typeface="Simplified Arabic" pitchFamily="2" charset="-78"/>
              </a:rPr>
              <a:t>الجسرية</a:t>
            </a:r>
            <a:endParaRPr lang="ar-SY" sz="2400" b="1" dirty="0" smtClean="0">
              <a:solidFill>
                <a:srgbClr val="FF0000"/>
              </a:solidFill>
              <a:cs typeface="Simplified Arabic" pitchFamily="2" charset="-78"/>
            </a:endParaRPr>
          </a:p>
          <a:p>
            <a:pPr marL="969264" lvl="3" indent="-514350" algn="just">
              <a:buFont typeface="+mj-cs"/>
              <a:buAutoNum type="arabic2Minus"/>
            </a:pPr>
            <a:r>
              <a:rPr lang="ar-SY" sz="2400" b="1" dirty="0" smtClean="0">
                <a:solidFill>
                  <a:srgbClr val="FF0000"/>
                </a:solidFill>
                <a:cs typeface="Simplified Arabic" pitchFamily="2" charset="-78"/>
              </a:rPr>
              <a:t>طريقة تعديل عرض النبضة </a:t>
            </a:r>
            <a:r>
              <a:rPr lang="ar-SY" sz="2400" b="1" dirty="0" err="1" smtClean="0">
                <a:solidFill>
                  <a:srgbClr val="FF0000"/>
                </a:solidFill>
                <a:cs typeface="Simplified Arabic" pitchFamily="2" charset="-78"/>
              </a:rPr>
              <a:t>الجيبي</a:t>
            </a:r>
            <a:r>
              <a:rPr lang="ar-SY" sz="2400" b="1" dirty="0" smtClean="0">
                <a:solidFill>
                  <a:srgbClr val="FF0000"/>
                </a:solidFill>
                <a:cs typeface="Simplified Arabic" pitchFamily="2" charset="-78"/>
              </a:rPr>
              <a:t> </a:t>
            </a:r>
            <a:r>
              <a:rPr lang="ar-SY" sz="2400" b="1" dirty="0" err="1" smtClean="0">
                <a:solidFill>
                  <a:srgbClr val="FF0000"/>
                </a:solidFill>
                <a:cs typeface="Simplified Arabic" pitchFamily="2" charset="-78"/>
              </a:rPr>
              <a:t>المثلثي</a:t>
            </a:r>
            <a:r>
              <a:rPr lang="ar-SY" sz="2400" b="1" dirty="0" smtClean="0">
                <a:solidFill>
                  <a:srgbClr val="FF0000"/>
                </a:solidFill>
                <a:cs typeface="Simplified Arabic" pitchFamily="2" charset="-78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cs typeface="Simplified Arabic" pitchFamily="2" charset="-78"/>
              </a:rPr>
              <a:t>SPWM</a:t>
            </a:r>
            <a:endParaRPr lang="ar-SY" sz="2400" b="1" dirty="0" smtClean="0">
              <a:solidFill>
                <a:srgbClr val="FF0000"/>
              </a:solidFill>
              <a:cs typeface="Simplified Arabic" pitchFamily="2" charset="-78"/>
            </a:endParaRPr>
          </a:p>
          <a:p>
            <a:pPr marL="1426464" lvl="3" indent="-514350" algn="just"/>
            <a:r>
              <a:rPr lang="ar-SY" sz="2400" b="1" i="1" dirty="0" smtClean="0">
                <a:cs typeface="Simplified Arabic" pitchFamily="2" charset="-78"/>
              </a:rPr>
              <a:t>القالبة نصف </a:t>
            </a:r>
            <a:r>
              <a:rPr lang="ar-SY" sz="2400" b="1" i="1" dirty="0" err="1" smtClean="0">
                <a:cs typeface="Simplified Arabic" pitchFamily="2" charset="-78"/>
              </a:rPr>
              <a:t>الجسرية</a:t>
            </a:r>
            <a:r>
              <a:rPr lang="ar-SY" sz="2400" b="1" i="1" dirty="0" smtClean="0">
                <a:cs typeface="Simplified Arabic" pitchFamily="2" charset="-78"/>
              </a:rPr>
              <a:t> – القالبة </a:t>
            </a:r>
            <a:r>
              <a:rPr lang="ar-SY" sz="2400" b="1" i="1" dirty="0" err="1" smtClean="0">
                <a:cs typeface="Simplified Arabic" pitchFamily="2" charset="-78"/>
              </a:rPr>
              <a:t>الجسرية</a:t>
            </a:r>
            <a:r>
              <a:rPr lang="ar-SY" sz="2400" b="1" i="1" dirty="0" smtClean="0">
                <a:cs typeface="Simplified Arabic" pitchFamily="2" charset="-78"/>
              </a:rPr>
              <a:t> – القالبة ثلاثية الطور</a:t>
            </a:r>
          </a:p>
          <a:p>
            <a:pPr marL="969264" lvl="3" indent="-514350" algn="just">
              <a:buFont typeface="+mj-cs"/>
              <a:buAutoNum type="arabic2Minus" startAt="4"/>
            </a:pPr>
            <a:r>
              <a:rPr lang="ar-SY" sz="2400" b="1" dirty="0" smtClean="0">
                <a:solidFill>
                  <a:srgbClr val="FF0000"/>
                </a:solidFill>
                <a:cs typeface="Simplified Arabic" pitchFamily="2" charset="-78"/>
              </a:rPr>
              <a:t>طريقة التعديل المحسوب مسبقاً (المبرمج)</a:t>
            </a:r>
          </a:p>
          <a:p>
            <a:pPr marL="1426464" lvl="3" indent="-514350" algn="just"/>
            <a:r>
              <a:rPr lang="ar-SY" sz="2400" b="1" i="1" dirty="0" smtClean="0">
                <a:cs typeface="Simplified Arabic" pitchFamily="2" charset="-78"/>
              </a:rPr>
              <a:t>القالبة نصف </a:t>
            </a:r>
            <a:r>
              <a:rPr lang="ar-SY" sz="2400" b="1" i="1" dirty="0" err="1" smtClean="0">
                <a:cs typeface="Simplified Arabic" pitchFamily="2" charset="-78"/>
              </a:rPr>
              <a:t>الجسرية</a:t>
            </a:r>
            <a:r>
              <a:rPr lang="ar-SY" sz="2400" b="1" i="1" dirty="0" smtClean="0">
                <a:cs typeface="Simplified Arabic" pitchFamily="2" charset="-78"/>
              </a:rPr>
              <a:t> – القالبة </a:t>
            </a:r>
            <a:r>
              <a:rPr lang="ar-SY" sz="2400" b="1" i="1" dirty="0" err="1" smtClean="0">
                <a:cs typeface="Simplified Arabic" pitchFamily="2" charset="-78"/>
              </a:rPr>
              <a:t>الجسرية</a:t>
            </a:r>
            <a:endParaRPr lang="ar-SY" sz="2400" b="1" i="1" dirty="0" smtClean="0">
              <a:cs typeface="Simplified Arabic" pitchFamily="2" charset="-78"/>
            </a:endParaRPr>
          </a:p>
          <a:p>
            <a:pPr marL="0" lvl="3" indent="-514350" algn="just">
              <a:buFont typeface="+mj-lt"/>
              <a:buAutoNum type="arabicPeriod" startAt="4"/>
            </a:pPr>
            <a:r>
              <a:rPr lang="ar-SY" sz="2400" b="1" dirty="0" smtClean="0">
                <a:solidFill>
                  <a:srgbClr val="0070C0"/>
                </a:solidFill>
                <a:cs typeface="Simplified Arabic" pitchFamily="2" charset="-78"/>
              </a:rPr>
              <a:t>تحسين التركيب </a:t>
            </a:r>
            <a:r>
              <a:rPr lang="ar-SY" sz="2400" b="1" dirty="0" err="1" smtClean="0">
                <a:solidFill>
                  <a:srgbClr val="0070C0"/>
                </a:solidFill>
                <a:cs typeface="Simplified Arabic" pitchFamily="2" charset="-78"/>
              </a:rPr>
              <a:t>الهارمونيكي</a:t>
            </a:r>
            <a:r>
              <a:rPr lang="ar-SY" sz="2400" b="1" dirty="0" smtClean="0">
                <a:solidFill>
                  <a:srgbClr val="0070C0"/>
                </a:solidFill>
                <a:cs typeface="Simplified Arabic" pitchFamily="2" charset="-78"/>
              </a:rPr>
              <a:t> لمنحنيات الجهد في المبدلات القالبة المستقلة</a:t>
            </a:r>
          </a:p>
          <a:p>
            <a:pPr marL="969264" lvl="3" indent="-514350" algn="just">
              <a:buFont typeface="+mj-cs"/>
              <a:buAutoNum type="arabic2Minus"/>
            </a:pPr>
            <a:r>
              <a:rPr lang="ar-SY" sz="2400" b="1" dirty="0" smtClean="0">
                <a:solidFill>
                  <a:srgbClr val="FF0000"/>
                </a:solidFill>
                <a:cs typeface="Simplified Arabic" pitchFamily="2" charset="-78"/>
              </a:rPr>
              <a:t>جمع جهود أكثر من قالبة مستقلة</a:t>
            </a:r>
          </a:p>
          <a:p>
            <a:pPr marL="969264" lvl="3" indent="-514350" algn="just">
              <a:buFont typeface="+mj-cs"/>
              <a:buAutoNum type="arabic2Minus"/>
            </a:pPr>
            <a:r>
              <a:rPr lang="ar-SY" sz="2400" b="1" dirty="0" smtClean="0">
                <a:solidFill>
                  <a:srgbClr val="FF0000"/>
                </a:solidFill>
                <a:cs typeface="Simplified Arabic" pitchFamily="2" charset="-78"/>
              </a:rPr>
              <a:t>الحذف الانتقائي لتوافقيات محددة</a:t>
            </a:r>
            <a:endParaRPr lang="ar-SY" sz="2400" b="1" dirty="0">
              <a:solidFill>
                <a:srgbClr val="0070C0"/>
              </a:solidFill>
              <a:cs typeface="Simplified Arabic" pitchFamily="2" charset="-78"/>
            </a:endParaRP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مربع نص 9"/>
          <p:cNvSpPr txBox="1"/>
          <p:nvPr/>
        </p:nvSpPr>
        <p:spPr>
          <a:xfrm>
            <a:off x="500034" y="357166"/>
            <a:ext cx="821533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عامل التشوه الكلي للتركيب </a:t>
            </a:r>
            <a:r>
              <a:rPr lang="ar-SY" sz="2800" b="1" dirty="0" err="1" smtClean="0">
                <a:solidFill>
                  <a:srgbClr val="FF0000"/>
                </a:solidFill>
                <a:cs typeface="Simplified Arabic" pitchFamily="2" charset="-78"/>
              </a:rPr>
              <a:t>الهارمونيكي</a:t>
            </a:r>
            <a:endParaRPr lang="ar-SY" sz="2800" b="1" dirty="0" smtClean="0">
              <a:solidFill>
                <a:srgbClr val="FF0000"/>
              </a:solidFill>
              <a:cs typeface="Simplified Arabic" pitchFamily="2" charset="-78"/>
            </a:endParaRPr>
          </a:p>
          <a:p>
            <a:pPr algn="ctr"/>
            <a:r>
              <a:rPr lang="en-US" sz="2800" b="1" dirty="0" smtClean="0">
                <a:solidFill>
                  <a:srgbClr val="FF0000"/>
                </a:solidFill>
                <a:cs typeface="Simplified Arabic" pitchFamily="2" charset="-78"/>
              </a:rPr>
              <a:t>THD (Total Harmonics Distortion)</a:t>
            </a:r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 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graphicFrame>
        <p:nvGraphicFramePr>
          <p:cNvPr id="11" name="Object 1"/>
          <p:cNvGraphicFramePr>
            <a:graphicFrameLocks noChangeAspect="1"/>
          </p:cNvGraphicFramePr>
          <p:nvPr/>
        </p:nvGraphicFramePr>
        <p:xfrm>
          <a:off x="2743200" y="2786063"/>
          <a:ext cx="4062413" cy="1001712"/>
        </p:xfrm>
        <a:graphic>
          <a:graphicData uri="http://schemas.openxmlformats.org/presentationml/2006/ole">
            <p:oleObj spid="_x0000_s187394" name="Equation" r:id="rId3" imgW="1803240" imgH="444240" progId="Equation.DSMT4">
              <p:embed/>
            </p:oleObj>
          </a:graphicData>
        </a:graphic>
      </p:graphicFrame>
      <p:sp>
        <p:nvSpPr>
          <p:cNvPr id="12" name="مربع نص 11"/>
          <p:cNvSpPr txBox="1"/>
          <p:nvPr/>
        </p:nvSpPr>
        <p:spPr>
          <a:xfrm>
            <a:off x="285720" y="1500174"/>
            <a:ext cx="8572560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تعريف : </a:t>
            </a:r>
            <a:r>
              <a:rPr lang="ar-SY" sz="2800" b="1" dirty="0" smtClean="0">
                <a:cs typeface="Simplified Arabic" pitchFamily="2" charset="-78"/>
              </a:rPr>
              <a:t>يعبر هذا المؤشر عن درجة تطابق إشارة ما مع شكل المركبة التوافقية الأولى (الأساسية) لهذه الإشارة.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6" name="مربع نص 5"/>
          <p:cNvSpPr txBox="1"/>
          <p:nvPr/>
        </p:nvSpPr>
        <p:spPr>
          <a:xfrm>
            <a:off x="3357554" y="4357694"/>
            <a:ext cx="550072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سؤال : </a:t>
            </a:r>
            <a:r>
              <a:rPr lang="ar-SY" sz="2800" b="1" dirty="0" smtClean="0">
                <a:solidFill>
                  <a:srgbClr val="002060"/>
                </a:solidFill>
                <a:cs typeface="Simplified Arabic" pitchFamily="2" charset="-78"/>
              </a:rPr>
              <a:t>أحسب </a:t>
            </a:r>
            <a:r>
              <a:rPr lang="ar-SY" sz="2800" b="1" dirty="0" err="1" smtClean="0">
                <a:solidFill>
                  <a:srgbClr val="002060"/>
                </a:solidFill>
                <a:cs typeface="Simplified Arabic" pitchFamily="2" charset="-78"/>
              </a:rPr>
              <a:t>الـ</a:t>
            </a:r>
            <a:r>
              <a:rPr lang="ar-SY" sz="2800" b="1" dirty="0" smtClean="0">
                <a:solidFill>
                  <a:srgbClr val="002060"/>
                </a:solidFill>
                <a:cs typeface="Simplified Arabic" pitchFamily="2" charset="-78"/>
              </a:rPr>
              <a:t> </a:t>
            </a:r>
            <a:r>
              <a:rPr lang="en-US" sz="2800" b="1" dirty="0" smtClean="0">
                <a:solidFill>
                  <a:srgbClr val="002060"/>
                </a:solidFill>
                <a:cs typeface="Simplified Arabic" pitchFamily="2" charset="-78"/>
              </a:rPr>
              <a:t>THD</a:t>
            </a:r>
            <a:r>
              <a:rPr lang="ar-SY" sz="2800" b="1" dirty="0" smtClean="0">
                <a:solidFill>
                  <a:srgbClr val="002060"/>
                </a:solidFill>
                <a:cs typeface="Simplified Arabic" pitchFamily="2" charset="-78"/>
              </a:rPr>
              <a:t> للإشارة </a:t>
            </a:r>
            <a:r>
              <a:rPr lang="ar-SY" sz="2800" b="1" dirty="0" err="1" smtClean="0">
                <a:solidFill>
                  <a:srgbClr val="002060"/>
                </a:solidFill>
                <a:cs typeface="Simplified Arabic" pitchFamily="2" charset="-78"/>
              </a:rPr>
              <a:t>الجيبية</a:t>
            </a:r>
            <a:r>
              <a:rPr lang="ar-SY" sz="2800" b="1" dirty="0" smtClean="0">
                <a:solidFill>
                  <a:srgbClr val="002060"/>
                </a:solidFill>
                <a:cs typeface="Simplified Arabic" pitchFamily="2" charset="-78"/>
              </a:rPr>
              <a:t>؟</a:t>
            </a:r>
            <a:endParaRPr lang="ar-SY" sz="2800" b="1" dirty="0">
              <a:solidFill>
                <a:srgbClr val="002060"/>
              </a:solidFill>
              <a:cs typeface="Simplified Arabic" pitchFamily="2" charset="-78"/>
            </a:endParaRPr>
          </a:p>
        </p:txBody>
      </p:sp>
      <p:sp>
        <p:nvSpPr>
          <p:cNvPr id="7" name="مربع نص 6"/>
          <p:cNvSpPr txBox="1"/>
          <p:nvPr/>
        </p:nvSpPr>
        <p:spPr>
          <a:xfrm>
            <a:off x="4143372" y="5048920"/>
            <a:ext cx="314327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u="sng" dirty="0" smtClean="0">
                <a:solidFill>
                  <a:srgbClr val="FF0000"/>
                </a:solidFill>
                <a:cs typeface="Simplified Arabic" pitchFamily="2" charset="-78"/>
              </a:rPr>
              <a:t>يساوي الصفر</a:t>
            </a:r>
            <a:endParaRPr lang="ar-SY" sz="2800" b="1" u="sng" dirty="0">
              <a:solidFill>
                <a:srgbClr val="002060"/>
              </a:solidFill>
              <a:cs typeface="Simplified Arabic" pitchFamily="2" charset="-78"/>
            </a:endParaRPr>
          </a:p>
        </p:txBody>
      </p:sp>
      <p:sp>
        <p:nvSpPr>
          <p:cNvPr id="8" name="مربع نص 7"/>
          <p:cNvSpPr txBox="1"/>
          <p:nvPr/>
        </p:nvSpPr>
        <p:spPr>
          <a:xfrm>
            <a:off x="214282" y="3857628"/>
            <a:ext cx="3286180" cy="4924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600" b="1" dirty="0" smtClean="0">
                <a:solidFill>
                  <a:srgbClr val="00B050"/>
                </a:solidFill>
                <a:cs typeface="Simplified Arabic" pitchFamily="2" charset="-78"/>
              </a:rPr>
              <a:t>القيمة الفعالة للمركبة الأولى</a:t>
            </a:r>
            <a:endParaRPr lang="ar-SY" sz="2600" b="1" dirty="0">
              <a:solidFill>
                <a:srgbClr val="00B050"/>
              </a:solidFill>
              <a:cs typeface="Simplified Arabic" pitchFamily="2" charset="-78"/>
            </a:endParaRPr>
          </a:p>
        </p:txBody>
      </p:sp>
      <p:cxnSp>
        <p:nvCxnSpPr>
          <p:cNvPr id="14" name="رابط كسهم مستقيم 13"/>
          <p:cNvCxnSpPr>
            <a:stCxn id="8" idx="3"/>
          </p:cNvCxnSpPr>
          <p:nvPr/>
        </p:nvCxnSpPr>
        <p:spPr>
          <a:xfrm flipV="1">
            <a:off x="3500462" y="3714752"/>
            <a:ext cx="428596" cy="389098"/>
          </a:xfrm>
          <a:prstGeom prst="straightConnector1">
            <a:avLst/>
          </a:prstGeom>
          <a:ln w="317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مربع نص 15"/>
          <p:cNvSpPr txBox="1"/>
          <p:nvPr/>
        </p:nvSpPr>
        <p:spPr>
          <a:xfrm>
            <a:off x="5572132" y="3793813"/>
            <a:ext cx="3286180" cy="4924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600" b="1" dirty="0" smtClean="0">
                <a:solidFill>
                  <a:srgbClr val="00B050"/>
                </a:solidFill>
                <a:cs typeface="Simplified Arabic" pitchFamily="2" charset="-78"/>
              </a:rPr>
              <a:t>القيم الفعالة لباقي التوافقيات</a:t>
            </a:r>
            <a:endParaRPr lang="ar-SY" sz="2600" b="1" dirty="0">
              <a:solidFill>
                <a:srgbClr val="00B050"/>
              </a:solidFill>
              <a:cs typeface="Simplified Arabic" pitchFamily="2" charset="-78"/>
            </a:endParaRPr>
          </a:p>
        </p:txBody>
      </p:sp>
      <p:cxnSp>
        <p:nvCxnSpPr>
          <p:cNvPr id="17" name="رابط كسهم مستقيم 16"/>
          <p:cNvCxnSpPr/>
          <p:nvPr/>
        </p:nvCxnSpPr>
        <p:spPr>
          <a:xfrm rot="10800000">
            <a:off x="6429388" y="3500438"/>
            <a:ext cx="857256" cy="317660"/>
          </a:xfrm>
          <a:prstGeom prst="straightConnector1">
            <a:avLst/>
          </a:prstGeom>
          <a:ln w="317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عنصر نائب لرقم الشريحة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12</a:t>
            </a:fld>
            <a:endParaRPr lang="ar-SY" dirty="0"/>
          </a:p>
        </p:txBody>
      </p:sp>
      <p:sp>
        <p:nvSpPr>
          <p:cNvPr id="15" name="عنصر نائب للتاريخ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18" name="عنصر نائب للتذييل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مربع نص 9"/>
          <p:cNvSpPr txBox="1"/>
          <p:nvPr/>
        </p:nvSpPr>
        <p:spPr>
          <a:xfrm>
            <a:off x="500034" y="357166"/>
            <a:ext cx="821533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معامل التشوه</a:t>
            </a:r>
          </a:p>
          <a:p>
            <a:pPr algn="ctr"/>
            <a:r>
              <a:rPr lang="en-US" sz="2800" b="1" dirty="0" smtClean="0">
                <a:solidFill>
                  <a:srgbClr val="FF0000"/>
                </a:solidFill>
                <a:cs typeface="Simplified Arabic" pitchFamily="2" charset="-78"/>
              </a:rPr>
              <a:t>DF (Distortion Factor)</a:t>
            </a:r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 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graphicFrame>
        <p:nvGraphicFramePr>
          <p:cNvPr id="11" name="Object 1"/>
          <p:cNvGraphicFramePr>
            <a:graphicFrameLocks noChangeAspect="1"/>
          </p:cNvGraphicFramePr>
          <p:nvPr/>
        </p:nvGraphicFramePr>
        <p:xfrm>
          <a:off x="2543175" y="2960613"/>
          <a:ext cx="4464050" cy="1260475"/>
        </p:xfrm>
        <a:graphic>
          <a:graphicData uri="http://schemas.openxmlformats.org/presentationml/2006/ole">
            <p:oleObj spid="_x0000_s401410" name="Equation" r:id="rId3" imgW="1981080" imgH="558720" progId="Equation.DSMT4">
              <p:embed/>
            </p:oleObj>
          </a:graphicData>
        </a:graphic>
      </p:graphicFrame>
      <p:sp>
        <p:nvSpPr>
          <p:cNvPr id="12" name="مربع نص 11"/>
          <p:cNvSpPr txBox="1"/>
          <p:nvPr/>
        </p:nvSpPr>
        <p:spPr>
          <a:xfrm>
            <a:off x="285720" y="1412776"/>
            <a:ext cx="8572560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تعريف: </a:t>
            </a:r>
            <a:r>
              <a:rPr lang="ar-SY" sz="2800" b="1" dirty="0" smtClean="0">
                <a:cs typeface="Simplified Arabic" pitchFamily="2" charset="-78"/>
              </a:rPr>
              <a:t>يعبر هذا المعامل عن مقدار التشوه </a:t>
            </a:r>
            <a:r>
              <a:rPr lang="ar-SY" sz="2800" b="1" dirty="0" err="1" smtClean="0">
                <a:cs typeface="Simplified Arabic" pitchFamily="2" charset="-78"/>
              </a:rPr>
              <a:t>الهارمونيكي</a:t>
            </a:r>
            <a:r>
              <a:rPr lang="ar-SY" sz="2800" b="1" dirty="0" smtClean="0">
                <a:cs typeface="Simplified Arabic" pitchFamily="2" charset="-78"/>
              </a:rPr>
              <a:t> المتبقي في الإشارة بعد تطبيقها على مرشح من الدرجة الثانية دون الحاجة لمعرفة </a:t>
            </a:r>
            <a:r>
              <a:rPr lang="ar-SY" sz="2800" b="1" dirty="0" err="1" smtClean="0">
                <a:cs typeface="Simplified Arabic" pitchFamily="2" charset="-78"/>
              </a:rPr>
              <a:t>بارامترات</a:t>
            </a:r>
            <a:r>
              <a:rPr lang="ar-SY" sz="2800" b="1" dirty="0" smtClean="0">
                <a:cs typeface="Simplified Arabic" pitchFamily="2" charset="-78"/>
              </a:rPr>
              <a:t> هذا المرشح.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6" name="مربع نص 5"/>
          <p:cNvSpPr txBox="1"/>
          <p:nvPr/>
        </p:nvSpPr>
        <p:spPr>
          <a:xfrm>
            <a:off x="323528" y="4357694"/>
            <a:ext cx="853475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ملاحظة:</a:t>
            </a:r>
            <a:r>
              <a:rPr lang="ar-SY" sz="2800" b="1" dirty="0" smtClean="0">
                <a:cs typeface="Simplified Arabic" pitchFamily="2" charset="-78"/>
              </a:rPr>
              <a:t> يمكن حساب معامل التشوه لمركبة محددة بالعلاقة </a:t>
            </a:r>
            <a:r>
              <a:rPr lang="ar-SY" sz="2800" b="1" dirty="0" err="1" smtClean="0">
                <a:cs typeface="Simplified Arabic" pitchFamily="2" charset="-78"/>
              </a:rPr>
              <a:t>التالية: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13" name="عنصر نائب لرقم الشريحة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13</a:t>
            </a:fld>
            <a:endParaRPr lang="ar-SY" dirty="0"/>
          </a:p>
        </p:txBody>
      </p:sp>
      <p:sp>
        <p:nvSpPr>
          <p:cNvPr id="15" name="عنصر نائب للتاريخ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18" name="عنصر نائب للتذييل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  <p:graphicFrame>
        <p:nvGraphicFramePr>
          <p:cNvPr id="19" name="Object 1"/>
          <p:cNvGraphicFramePr>
            <a:graphicFrameLocks noChangeAspect="1"/>
          </p:cNvGraphicFramePr>
          <p:nvPr/>
        </p:nvGraphicFramePr>
        <p:xfrm>
          <a:off x="3708127" y="5013176"/>
          <a:ext cx="2232025" cy="1060450"/>
        </p:xfrm>
        <a:graphic>
          <a:graphicData uri="http://schemas.openxmlformats.org/presentationml/2006/ole">
            <p:oleObj spid="_x0000_s401411" name="Equation" r:id="rId4" imgW="990360" imgH="469800" progId="Equation.DSMT4">
              <p:embed/>
            </p:oleObj>
          </a:graphicData>
        </a:graphic>
      </p:graphicFrame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مربع نص 9"/>
          <p:cNvSpPr txBox="1"/>
          <p:nvPr/>
        </p:nvSpPr>
        <p:spPr>
          <a:xfrm>
            <a:off x="500034" y="357166"/>
            <a:ext cx="821533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التوافقية ذات الترتيب </a:t>
            </a:r>
            <a:r>
              <a:rPr lang="ar-SY" sz="2800" b="1" dirty="0" err="1" smtClean="0">
                <a:solidFill>
                  <a:srgbClr val="FF0000"/>
                </a:solidFill>
                <a:cs typeface="Simplified Arabic" pitchFamily="2" charset="-78"/>
              </a:rPr>
              <a:t>الأخفض</a:t>
            </a:r>
            <a:endParaRPr lang="ar-SY" sz="2800" b="1" dirty="0" smtClean="0">
              <a:solidFill>
                <a:srgbClr val="FF0000"/>
              </a:solidFill>
              <a:cs typeface="Simplified Arabic" pitchFamily="2" charset="-78"/>
            </a:endParaRPr>
          </a:p>
          <a:p>
            <a:pPr algn="ctr"/>
            <a:r>
              <a:rPr lang="en-US" sz="2800" b="1" dirty="0" smtClean="0">
                <a:solidFill>
                  <a:srgbClr val="FF0000"/>
                </a:solidFill>
                <a:cs typeface="Simplified Arabic" pitchFamily="2" charset="-78"/>
              </a:rPr>
              <a:t>LOH (Lowest-order harmonic)</a:t>
            </a:r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 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12" name="مربع نص 11"/>
          <p:cNvSpPr txBox="1"/>
          <p:nvPr/>
        </p:nvSpPr>
        <p:spPr>
          <a:xfrm>
            <a:off x="285720" y="1412776"/>
            <a:ext cx="8572560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تعريف: </a:t>
            </a:r>
            <a:r>
              <a:rPr lang="ar-SY" sz="2800" b="1" dirty="0" smtClean="0">
                <a:cs typeface="Simplified Arabic" pitchFamily="2" charset="-78"/>
              </a:rPr>
              <a:t>هي التوافقية ذات التردد الأقرب إلى المركبة الأساسية </a:t>
            </a:r>
            <a:r>
              <a:rPr lang="ar-SY" sz="2800" b="1" dirty="0" err="1" smtClean="0">
                <a:cs typeface="Simplified Arabic" pitchFamily="2" charset="-78"/>
              </a:rPr>
              <a:t>ومطالها</a:t>
            </a:r>
            <a:r>
              <a:rPr lang="ar-SY" sz="2800" b="1" dirty="0" smtClean="0">
                <a:cs typeface="Simplified Arabic" pitchFamily="2" charset="-78"/>
              </a:rPr>
              <a:t> أكبر أو يساوي </a:t>
            </a:r>
            <a:r>
              <a:rPr lang="en-US" sz="2800" b="1" dirty="0" smtClean="0">
                <a:cs typeface="Simplified Arabic" pitchFamily="2" charset="-78"/>
              </a:rPr>
              <a:t>3%</a:t>
            </a:r>
            <a:r>
              <a:rPr lang="ar-SY" sz="2800" b="1" dirty="0" smtClean="0">
                <a:cs typeface="Simplified Arabic" pitchFamily="2" charset="-78"/>
              </a:rPr>
              <a:t> من </a:t>
            </a:r>
            <a:r>
              <a:rPr lang="ar-SY" sz="2800" b="1" dirty="0" err="1" smtClean="0">
                <a:cs typeface="Simplified Arabic" pitchFamily="2" charset="-78"/>
              </a:rPr>
              <a:t>مطال</a:t>
            </a:r>
            <a:r>
              <a:rPr lang="ar-SY" sz="2800" b="1" dirty="0" smtClean="0">
                <a:cs typeface="Simplified Arabic" pitchFamily="2" charset="-78"/>
              </a:rPr>
              <a:t> المركبة الأساسية.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13" name="عنصر نائب لرقم الشريحة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14</a:t>
            </a:fld>
            <a:endParaRPr lang="ar-SY" dirty="0"/>
          </a:p>
        </p:txBody>
      </p:sp>
      <p:sp>
        <p:nvSpPr>
          <p:cNvPr id="15" name="عنصر نائب للتاريخ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18" name="عنصر نائب للتذييل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  <p:pic>
        <p:nvPicPr>
          <p:cNvPr id="403457" name="Picture 1"/>
          <p:cNvPicPr>
            <a:picLocks noChangeAspect="1" noChangeArrowheads="1"/>
          </p:cNvPicPr>
          <p:nvPr/>
        </p:nvPicPr>
        <p:blipFill>
          <a:blip r:embed="rId2" cstate="print"/>
          <a:srcRect r="3346"/>
          <a:stretch>
            <a:fillRect/>
          </a:stretch>
        </p:blipFill>
        <p:spPr bwMode="auto">
          <a:xfrm>
            <a:off x="1403648" y="2636912"/>
            <a:ext cx="6264696" cy="3767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مربع نص 7"/>
          <p:cNvSpPr txBox="1"/>
          <p:nvPr/>
        </p:nvSpPr>
        <p:spPr>
          <a:xfrm>
            <a:off x="3275856" y="3068960"/>
            <a:ext cx="223585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LOH=100Hz</a:t>
            </a:r>
            <a:endParaRPr lang="ar-SY" sz="2800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1" name="رابط كسهم مستقيم 10"/>
          <p:cNvCxnSpPr/>
          <p:nvPr/>
        </p:nvCxnSpPr>
        <p:spPr>
          <a:xfrm>
            <a:off x="5508104" y="3573016"/>
            <a:ext cx="864096" cy="792088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03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4643438" y="0"/>
            <a:ext cx="421484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</a:rPr>
              <a:t>2. المبدلات القالبة للجهد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pic>
        <p:nvPicPr>
          <p:cNvPr id="22" name="صورة 21" descr="power2_fig2_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4128" y="1000108"/>
            <a:ext cx="3636264" cy="2118360"/>
          </a:xfrm>
          <a:prstGeom prst="rect">
            <a:avLst/>
          </a:prstGeom>
        </p:spPr>
      </p:pic>
      <p:sp>
        <p:nvSpPr>
          <p:cNvPr id="16" name="مربع نص 15"/>
          <p:cNvSpPr txBox="1"/>
          <p:nvPr/>
        </p:nvSpPr>
        <p:spPr>
          <a:xfrm>
            <a:off x="2714612" y="357166"/>
            <a:ext cx="614366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أ – المبدلة القالبة أحادية الطور النصف </a:t>
            </a:r>
            <a:r>
              <a:rPr lang="ar-SY" sz="2800" b="1" dirty="0" err="1" smtClean="0">
                <a:solidFill>
                  <a:srgbClr val="FF0000"/>
                </a:solidFill>
                <a:cs typeface="Simplified Arabic" pitchFamily="2" charset="-78"/>
              </a:rPr>
              <a:t>الجسرية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19" name="مربع نص 18"/>
          <p:cNvSpPr txBox="1"/>
          <p:nvPr/>
        </p:nvSpPr>
        <p:spPr>
          <a:xfrm>
            <a:off x="1024971" y="3214686"/>
            <a:ext cx="221457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 smtClean="0">
                <a:cs typeface="Simplified Arabic" pitchFamily="2" charset="-78"/>
              </a:rPr>
              <a:t>الشكل 2 - 1</a:t>
            </a:r>
          </a:p>
        </p:txBody>
      </p:sp>
      <p:sp>
        <p:nvSpPr>
          <p:cNvPr id="21" name="مربع نص 20"/>
          <p:cNvSpPr txBox="1"/>
          <p:nvPr/>
        </p:nvSpPr>
        <p:spPr>
          <a:xfrm>
            <a:off x="4013022" y="972435"/>
            <a:ext cx="4786346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ar-SY" sz="2800" b="1" dirty="0" smtClean="0">
                <a:solidFill>
                  <a:srgbClr val="002060"/>
                </a:solidFill>
                <a:cs typeface="Simplified Arabic" pitchFamily="2" charset="-78"/>
              </a:rPr>
              <a:t> تتألف هذه الدارة من منبعي جهد مستمر قيمة كل منبع (</a:t>
            </a:r>
            <a:r>
              <a:rPr lang="en-US" sz="2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/2</a:t>
            </a:r>
            <a:r>
              <a:rPr lang="ar-SY" sz="2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ar-SY" sz="2800" b="1" dirty="0" smtClean="0">
                <a:solidFill>
                  <a:srgbClr val="002060"/>
                </a:solidFill>
                <a:cs typeface="Simplified Arabic" pitchFamily="2" charset="-78"/>
              </a:rPr>
              <a:t> ومفتاحين الكترونيين</a:t>
            </a:r>
            <a:r>
              <a:rPr lang="en-US" sz="2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b="1" baseline="-250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b="1" dirty="0" smtClean="0">
                <a:solidFill>
                  <a:srgbClr val="002060"/>
                </a:solidFill>
                <a:cs typeface="Simplified Arabic" pitchFamily="2" charset="-78"/>
              </a:rPr>
              <a:t> </a:t>
            </a:r>
            <a:r>
              <a:rPr lang="ar-SY" sz="2800" b="1" dirty="0" smtClean="0">
                <a:solidFill>
                  <a:srgbClr val="002060"/>
                </a:solidFill>
                <a:cs typeface="Simplified Arabic" pitchFamily="2" charset="-78"/>
              </a:rPr>
              <a:t> , </a:t>
            </a:r>
            <a:r>
              <a:rPr lang="en-US" sz="2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b="1" baseline="-250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ar-SY" sz="2800" b="1" dirty="0" smtClean="0">
                <a:solidFill>
                  <a:srgbClr val="002060"/>
                </a:solidFill>
                <a:cs typeface="Simplified Arabic" pitchFamily="2" charset="-78"/>
              </a:rPr>
              <a:t> </a:t>
            </a:r>
            <a:r>
              <a:rPr lang="ar-SY" sz="2800" b="1" dirty="0" err="1" smtClean="0">
                <a:solidFill>
                  <a:srgbClr val="002060"/>
                </a:solidFill>
                <a:cs typeface="Simplified Arabic" pitchFamily="2" charset="-78"/>
              </a:rPr>
              <a:t>وديودي</a:t>
            </a:r>
            <a:r>
              <a:rPr lang="ar-SY" sz="2800" b="1" dirty="0" smtClean="0">
                <a:solidFill>
                  <a:srgbClr val="002060"/>
                </a:solidFill>
                <a:cs typeface="Simplified Arabic" pitchFamily="2" charset="-78"/>
              </a:rPr>
              <a:t> المسار الحر</a:t>
            </a:r>
            <a:r>
              <a:rPr lang="en-US" sz="2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800" b="1" baseline="-250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b="1" dirty="0" smtClean="0">
                <a:solidFill>
                  <a:srgbClr val="002060"/>
                </a:solidFill>
                <a:cs typeface="Simplified Arabic" pitchFamily="2" charset="-78"/>
              </a:rPr>
              <a:t> </a:t>
            </a:r>
            <a:r>
              <a:rPr lang="ar-SY" sz="2800" b="1" dirty="0" smtClean="0">
                <a:solidFill>
                  <a:srgbClr val="002060"/>
                </a:solidFill>
                <a:cs typeface="Simplified Arabic" pitchFamily="2" charset="-78"/>
              </a:rPr>
              <a:t> , </a:t>
            </a:r>
            <a:r>
              <a:rPr lang="en-US" sz="2800" b="1" dirty="0" smtClean="0">
                <a:solidFill>
                  <a:srgbClr val="002060"/>
                </a:solidFill>
                <a:cs typeface="Simplified Arabic" pitchFamily="2" charset="-78"/>
              </a:rPr>
              <a:t> </a:t>
            </a:r>
            <a:r>
              <a:rPr lang="en-US" sz="2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800" b="1" baseline="-250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ar-SY" sz="2800" b="1" dirty="0" smtClean="0">
                <a:solidFill>
                  <a:srgbClr val="002060"/>
                </a:solidFill>
                <a:cs typeface="Simplified Arabic" pitchFamily="2" charset="-78"/>
              </a:rPr>
              <a:t>. </a:t>
            </a:r>
            <a:endParaRPr lang="ar-SY" sz="2800" b="1" dirty="0">
              <a:solidFill>
                <a:srgbClr val="002060"/>
              </a:solidFill>
              <a:cs typeface="Simplified Arabic" pitchFamily="2" charset="-78"/>
            </a:endParaRPr>
          </a:p>
        </p:txBody>
      </p:sp>
      <p:sp>
        <p:nvSpPr>
          <p:cNvPr id="29" name="مربع نص 28"/>
          <p:cNvSpPr txBox="1"/>
          <p:nvPr/>
        </p:nvSpPr>
        <p:spPr>
          <a:xfrm>
            <a:off x="4084460" y="2714526"/>
            <a:ext cx="471490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ar-SY" sz="2800" b="1" dirty="0" smtClean="0">
                <a:solidFill>
                  <a:srgbClr val="002060"/>
                </a:solidFill>
                <a:cs typeface="Simplified Arabic" pitchFamily="2" charset="-78"/>
              </a:rPr>
              <a:t> تربط الحمولة بين النقطة الصفرية </a:t>
            </a:r>
            <a:r>
              <a:rPr lang="en-US" sz="2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ar-SY" sz="2800" b="1" dirty="0" smtClean="0">
                <a:solidFill>
                  <a:srgbClr val="002060"/>
                </a:solidFill>
                <a:cs typeface="Simplified Arabic" pitchFamily="2" charset="-78"/>
              </a:rPr>
              <a:t> ونقطة التقاء </a:t>
            </a:r>
            <a:r>
              <a:rPr lang="ar-SY" sz="2800" b="1" dirty="0" err="1" smtClean="0">
                <a:solidFill>
                  <a:srgbClr val="002060"/>
                </a:solidFill>
                <a:cs typeface="Simplified Arabic" pitchFamily="2" charset="-78"/>
              </a:rPr>
              <a:t>المفتاحيين</a:t>
            </a:r>
            <a:r>
              <a:rPr lang="ar-SY" sz="2800" b="1" dirty="0" smtClean="0">
                <a:solidFill>
                  <a:srgbClr val="002060"/>
                </a:solidFill>
                <a:cs typeface="Simplified Arabic" pitchFamily="2" charset="-78"/>
              </a:rPr>
              <a:t> الالكترونيين. </a:t>
            </a:r>
            <a:endParaRPr lang="ar-SY" sz="2800" b="1" dirty="0">
              <a:solidFill>
                <a:srgbClr val="002060"/>
              </a:solidFill>
              <a:cs typeface="Simplified Arabic" pitchFamily="2" charset="-78"/>
            </a:endParaRPr>
          </a:p>
        </p:txBody>
      </p:sp>
      <p:sp>
        <p:nvSpPr>
          <p:cNvPr id="30" name="مربع نص 29"/>
          <p:cNvSpPr txBox="1"/>
          <p:nvPr/>
        </p:nvSpPr>
        <p:spPr>
          <a:xfrm>
            <a:off x="428596" y="3714752"/>
            <a:ext cx="835824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en-US" sz="2800" b="1" i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b="1" i="1" baseline="-25000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ar-SY" sz="2800" b="1" dirty="0" smtClean="0">
                <a:solidFill>
                  <a:srgbClr val="C00000"/>
                </a:solidFill>
                <a:cs typeface="Simplified Arabic" pitchFamily="2" charset="-78"/>
              </a:rPr>
              <a:t> تيار الحمولة – </a:t>
            </a:r>
            <a:r>
              <a:rPr lang="en-US" sz="2800" b="1" i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800" b="1" i="1" baseline="-25000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ar-SY" sz="2800" b="1" dirty="0" smtClean="0">
                <a:solidFill>
                  <a:srgbClr val="C00000"/>
                </a:solidFill>
                <a:cs typeface="Simplified Arabic" pitchFamily="2" charset="-78"/>
              </a:rPr>
              <a:t> جهد الحمولة.</a:t>
            </a:r>
            <a:endParaRPr lang="ar-SY" sz="2800" b="1" dirty="0">
              <a:solidFill>
                <a:srgbClr val="C00000"/>
              </a:solidFill>
              <a:cs typeface="Simplified Arabic" pitchFamily="2" charset="-78"/>
            </a:endParaRPr>
          </a:p>
        </p:txBody>
      </p:sp>
      <p:sp>
        <p:nvSpPr>
          <p:cNvPr id="31" name="مربع نص 30"/>
          <p:cNvSpPr txBox="1"/>
          <p:nvPr/>
        </p:nvSpPr>
        <p:spPr>
          <a:xfrm>
            <a:off x="428596" y="4332281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ar-SY" sz="2800" b="1" dirty="0" smtClean="0">
                <a:solidFill>
                  <a:srgbClr val="00B050"/>
                </a:solidFill>
                <a:cs typeface="Simplified Arabic" pitchFamily="2" charset="-78"/>
              </a:rPr>
              <a:t> يعمل كل واحد من المفاتيح الالكترونية لمدة نصف دور </a:t>
            </a:r>
            <a:r>
              <a:rPr lang="en-US" sz="2800" b="1" i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T/2</a:t>
            </a:r>
            <a:r>
              <a:rPr lang="ar-SY" sz="2800" b="1" dirty="0" smtClean="0">
                <a:solidFill>
                  <a:srgbClr val="00B050"/>
                </a:solidFill>
                <a:cs typeface="Simplified Arabic" pitchFamily="2" charset="-78"/>
              </a:rPr>
              <a:t> بالتناوب مع الآخر وبطريقة الإتمام</a:t>
            </a:r>
            <a:r>
              <a:rPr lang="ar-SY" sz="2800" b="1" i="1" dirty="0" smtClean="0">
                <a:solidFill>
                  <a:srgbClr val="00B050"/>
                </a:solidFill>
                <a:cs typeface="Simplified Arabic" pitchFamily="2" charset="-78"/>
              </a:rPr>
              <a:t>.</a:t>
            </a:r>
            <a:endParaRPr lang="ar-SY" sz="2800" b="1" i="1" dirty="0">
              <a:solidFill>
                <a:srgbClr val="00B050"/>
              </a:solidFill>
              <a:cs typeface="Simplified Arabic" pitchFamily="2" charset="-78"/>
            </a:endParaRPr>
          </a:p>
        </p:txBody>
      </p:sp>
      <p:sp>
        <p:nvSpPr>
          <p:cNvPr id="10" name="عنصر نائب لرقم الشريحة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15</a:t>
            </a:fld>
            <a:endParaRPr lang="ar-SY" dirty="0"/>
          </a:p>
        </p:txBody>
      </p:sp>
      <p:sp>
        <p:nvSpPr>
          <p:cNvPr id="11" name="عنصر نائب للتاريخ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12" name="عنصر نائب للتذييل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9" grpId="0"/>
      <p:bldP spid="30" grpId="0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صورة 34" descr="power2_fig2_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158" y="642918"/>
            <a:ext cx="2996184" cy="3535680"/>
          </a:xfrm>
          <a:prstGeom prst="rect">
            <a:avLst/>
          </a:prstGeom>
        </p:spPr>
      </p:pic>
      <p:graphicFrame>
        <p:nvGraphicFramePr>
          <p:cNvPr id="122883" name="Object 3"/>
          <p:cNvGraphicFramePr>
            <a:graphicFrameLocks noChangeAspect="1"/>
          </p:cNvGraphicFramePr>
          <p:nvPr/>
        </p:nvGraphicFramePr>
        <p:xfrm>
          <a:off x="7353300" y="3071813"/>
          <a:ext cx="1438275" cy="784225"/>
        </p:xfrm>
        <a:graphic>
          <a:graphicData uri="http://schemas.openxmlformats.org/presentationml/2006/ole">
            <p:oleObj spid="_x0000_s122883" name="Equation" r:id="rId4" imgW="723600" imgH="393480" progId="Equation.DSMT4">
              <p:embed/>
            </p:oleObj>
          </a:graphicData>
        </a:graphic>
      </p:graphicFrame>
      <p:graphicFrame>
        <p:nvGraphicFramePr>
          <p:cNvPr id="9" name="Object 3"/>
          <p:cNvGraphicFramePr>
            <a:graphicFrameLocks noChangeAspect="1"/>
          </p:cNvGraphicFramePr>
          <p:nvPr/>
        </p:nvGraphicFramePr>
        <p:xfrm>
          <a:off x="4343397" y="3786188"/>
          <a:ext cx="4319587" cy="784225"/>
        </p:xfrm>
        <a:graphic>
          <a:graphicData uri="http://schemas.openxmlformats.org/presentationml/2006/ole">
            <p:oleObj spid="_x0000_s122884" name="Equation" r:id="rId5" imgW="2171520" imgH="393480" progId="Equation.DSMT4">
              <p:embed/>
            </p:oleObj>
          </a:graphicData>
        </a:graphic>
      </p:graphicFrame>
      <p:cxnSp>
        <p:nvCxnSpPr>
          <p:cNvPr id="17" name="رابط مستقيم 16"/>
          <p:cNvCxnSpPr/>
          <p:nvPr/>
        </p:nvCxnSpPr>
        <p:spPr>
          <a:xfrm>
            <a:off x="4429124" y="4714884"/>
            <a:ext cx="4000528" cy="158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صورة 21" descr="power2_fig2_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43438" y="571480"/>
            <a:ext cx="3636264" cy="2118360"/>
          </a:xfrm>
          <a:prstGeom prst="rect">
            <a:avLst/>
          </a:prstGeom>
        </p:spPr>
      </p:pic>
      <p:pic>
        <p:nvPicPr>
          <p:cNvPr id="23" name="صورة 22" descr="power2_fig2_1_T1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43438" y="571480"/>
            <a:ext cx="3636264" cy="2118360"/>
          </a:xfrm>
          <a:prstGeom prst="rect">
            <a:avLst/>
          </a:prstGeom>
        </p:spPr>
      </p:pic>
      <p:pic>
        <p:nvPicPr>
          <p:cNvPr id="24" name="صورة 23" descr="power2_fig2_1_T2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43438" y="571480"/>
            <a:ext cx="3636264" cy="2118360"/>
          </a:xfrm>
          <a:prstGeom prst="rect">
            <a:avLst/>
          </a:prstGeom>
        </p:spPr>
      </p:pic>
      <p:sp>
        <p:nvSpPr>
          <p:cNvPr id="16" name="مربع نص 15"/>
          <p:cNvSpPr txBox="1"/>
          <p:nvPr/>
        </p:nvSpPr>
        <p:spPr>
          <a:xfrm>
            <a:off x="5643570" y="-71462"/>
            <a:ext cx="321471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– حالة حمل </a:t>
            </a:r>
            <a:r>
              <a:rPr lang="ar-SY" sz="2800" b="1" dirty="0" err="1" smtClean="0">
                <a:solidFill>
                  <a:srgbClr val="FF0000"/>
                </a:solidFill>
                <a:cs typeface="Simplified Arabic" pitchFamily="2" charset="-78"/>
              </a:rPr>
              <a:t>أومي</a:t>
            </a:r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 صرف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graphicFrame>
        <p:nvGraphicFramePr>
          <p:cNvPr id="26" name="Object 3"/>
          <p:cNvGraphicFramePr>
            <a:graphicFrameLocks noChangeAspect="1"/>
          </p:cNvGraphicFramePr>
          <p:nvPr/>
        </p:nvGraphicFramePr>
        <p:xfrm>
          <a:off x="7289800" y="4714875"/>
          <a:ext cx="1489075" cy="784225"/>
        </p:xfrm>
        <a:graphic>
          <a:graphicData uri="http://schemas.openxmlformats.org/presentationml/2006/ole">
            <p:oleObj spid="_x0000_s122887" name="Equation" r:id="rId9" imgW="749160" imgH="393480" progId="Equation.DSMT4">
              <p:embed/>
            </p:oleObj>
          </a:graphicData>
        </a:graphic>
      </p:graphicFrame>
      <p:graphicFrame>
        <p:nvGraphicFramePr>
          <p:cNvPr id="27" name="Object 3"/>
          <p:cNvGraphicFramePr>
            <a:graphicFrameLocks noChangeAspect="1"/>
          </p:cNvGraphicFramePr>
          <p:nvPr/>
        </p:nvGraphicFramePr>
        <p:xfrm>
          <a:off x="4143372" y="5572125"/>
          <a:ext cx="4519612" cy="784225"/>
        </p:xfrm>
        <a:graphic>
          <a:graphicData uri="http://schemas.openxmlformats.org/presentationml/2006/ole">
            <p:oleObj spid="_x0000_s122888" name="Equation" r:id="rId10" imgW="2273040" imgH="393480" progId="Equation.DSMT4">
              <p:embed/>
            </p:oleObj>
          </a:graphicData>
        </a:graphic>
      </p:graphicFrame>
      <p:cxnSp>
        <p:nvCxnSpPr>
          <p:cNvPr id="33" name="رابط مستقيم 32"/>
          <p:cNvCxnSpPr/>
          <p:nvPr/>
        </p:nvCxnSpPr>
        <p:spPr>
          <a:xfrm rot="5400000">
            <a:off x="1286646" y="3643314"/>
            <a:ext cx="5143536" cy="158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سهم لأعلى 14"/>
          <p:cNvSpPr/>
          <p:nvPr/>
        </p:nvSpPr>
        <p:spPr>
          <a:xfrm>
            <a:off x="1142976" y="4143380"/>
            <a:ext cx="142876" cy="642942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8" name="سهم لأعلى 17"/>
          <p:cNvSpPr/>
          <p:nvPr/>
        </p:nvSpPr>
        <p:spPr>
          <a:xfrm>
            <a:off x="2000232" y="4143380"/>
            <a:ext cx="142876" cy="642942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9" name="مربع نص 18"/>
          <p:cNvSpPr txBox="1"/>
          <p:nvPr/>
        </p:nvSpPr>
        <p:spPr>
          <a:xfrm>
            <a:off x="5572132" y="2786058"/>
            <a:ext cx="221457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 smtClean="0">
                <a:cs typeface="Simplified Arabic" pitchFamily="2" charset="-78"/>
              </a:rPr>
              <a:t>الشكل 2 - 1</a:t>
            </a:r>
          </a:p>
        </p:txBody>
      </p:sp>
      <p:sp>
        <p:nvSpPr>
          <p:cNvPr id="20" name="مربع نص 19"/>
          <p:cNvSpPr txBox="1"/>
          <p:nvPr/>
        </p:nvSpPr>
        <p:spPr>
          <a:xfrm>
            <a:off x="785786" y="4857760"/>
            <a:ext cx="221457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 smtClean="0">
                <a:cs typeface="Simplified Arabic" pitchFamily="2" charset="-78"/>
              </a:rPr>
              <a:t>الشكل 2 - 2</a:t>
            </a:r>
          </a:p>
        </p:txBody>
      </p:sp>
      <p:sp>
        <p:nvSpPr>
          <p:cNvPr id="21" name="عنصر نائب لرقم الشريحة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16</a:t>
            </a:fld>
            <a:endParaRPr lang="ar-SY" dirty="0"/>
          </a:p>
        </p:txBody>
      </p:sp>
      <p:sp>
        <p:nvSpPr>
          <p:cNvPr id="25" name="عنصر نائب للتاريخ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28" name="عنصر نائب للتذييل 2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  <p:sp>
        <p:nvSpPr>
          <p:cNvPr id="30" name="مربع نص 29"/>
          <p:cNvSpPr txBox="1"/>
          <p:nvPr/>
        </p:nvSpPr>
        <p:spPr>
          <a:xfrm>
            <a:off x="8215338" y="1142984"/>
            <a:ext cx="35715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ar-SY" sz="2800" b="1" dirty="0">
              <a:solidFill>
                <a:srgbClr val="00B050"/>
              </a:solidFill>
              <a:cs typeface="Simplified Arabic" pitchFamily="2" charset="-78"/>
            </a:endParaRPr>
          </a:p>
        </p:txBody>
      </p:sp>
      <p:sp>
        <p:nvSpPr>
          <p:cNvPr id="31" name="مربع نص 30"/>
          <p:cNvSpPr txBox="1"/>
          <p:nvPr/>
        </p:nvSpPr>
        <p:spPr>
          <a:xfrm>
            <a:off x="8215338" y="1977086"/>
            <a:ext cx="35715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lang="ar-SY" sz="2800" b="1" dirty="0">
              <a:solidFill>
                <a:srgbClr val="00B050"/>
              </a:solidFill>
              <a:cs typeface="Simplified Arabic" pitchFamily="2" charset="-78"/>
            </a:endParaRPr>
          </a:p>
        </p:txBody>
      </p:sp>
      <p:sp>
        <p:nvSpPr>
          <p:cNvPr id="32" name="مربع نص 31"/>
          <p:cNvSpPr txBox="1"/>
          <p:nvPr/>
        </p:nvSpPr>
        <p:spPr>
          <a:xfrm>
            <a:off x="8215338" y="1142984"/>
            <a:ext cx="35715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lang="ar-SY" sz="2800" b="1" dirty="0">
              <a:solidFill>
                <a:srgbClr val="00B050"/>
              </a:solidFill>
              <a:cs typeface="Simplified Arabic" pitchFamily="2" charset="-78"/>
            </a:endParaRPr>
          </a:p>
        </p:txBody>
      </p:sp>
      <p:sp>
        <p:nvSpPr>
          <p:cNvPr id="34" name="مربع نص 33"/>
          <p:cNvSpPr txBox="1"/>
          <p:nvPr/>
        </p:nvSpPr>
        <p:spPr>
          <a:xfrm>
            <a:off x="8215338" y="1977086"/>
            <a:ext cx="35715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ar-SY" sz="2800" b="1" dirty="0">
              <a:solidFill>
                <a:srgbClr val="00B050"/>
              </a:solidFill>
              <a:cs typeface="Simplified Arabic" pitchFamily="2" charset="-78"/>
            </a:endParaRP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2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8" grpId="0" animBg="1"/>
      <p:bldP spid="30" grpId="0"/>
      <p:bldP spid="30" grpId="1"/>
      <p:bldP spid="31" grpId="0"/>
      <p:bldP spid="31" grpId="1"/>
      <p:bldP spid="32" grpId="0"/>
      <p:bldP spid="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4500562" y="2857496"/>
            <a:ext cx="428628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</a:rPr>
              <a:t>القيمة المتوسطة لجهد الخرج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5956300" y="3429000"/>
          <a:ext cx="1447800" cy="457200"/>
        </p:xfrm>
        <a:graphic>
          <a:graphicData uri="http://schemas.openxmlformats.org/presentationml/2006/ole">
            <p:oleObj spid="_x0000_s162818" name="Equation" r:id="rId3" imgW="723600" imgH="228600" progId="Equation.DSMT4">
              <p:embed/>
            </p:oleObj>
          </a:graphicData>
        </a:graphic>
      </p:graphicFrame>
      <p:sp>
        <p:nvSpPr>
          <p:cNvPr id="4" name="مربع نص 3"/>
          <p:cNvSpPr txBox="1"/>
          <p:nvPr/>
        </p:nvSpPr>
        <p:spPr>
          <a:xfrm>
            <a:off x="4929190" y="3929066"/>
            <a:ext cx="385765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</a:rPr>
              <a:t>القيمة الفعالة لجهد الخرج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5292725" y="4429125"/>
          <a:ext cx="2774950" cy="968375"/>
        </p:xfrm>
        <a:graphic>
          <a:graphicData uri="http://schemas.openxmlformats.org/presentationml/2006/ole">
            <p:oleObj spid="_x0000_s162819" name="Equation" r:id="rId4" imgW="1384200" imgH="482400" progId="Equation.DSMT4">
              <p:embed/>
            </p:oleObj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5956300" y="5500688"/>
          <a:ext cx="1447800" cy="788987"/>
        </p:xfrm>
        <a:graphic>
          <a:graphicData uri="http://schemas.openxmlformats.org/presentationml/2006/ole">
            <p:oleObj spid="_x0000_s162820" name="Equation" r:id="rId5" imgW="723600" imgH="393480" progId="Equation.DSMT4">
              <p:embed/>
            </p:oleObj>
          </a:graphicData>
        </a:graphic>
      </p:graphicFrame>
      <p:pic>
        <p:nvPicPr>
          <p:cNvPr id="31" name="صورة 30" descr="power2_fig2_2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8596" y="1000108"/>
            <a:ext cx="2996184" cy="3535680"/>
          </a:xfrm>
          <a:prstGeom prst="rect">
            <a:avLst/>
          </a:prstGeom>
        </p:spPr>
      </p:pic>
      <p:sp>
        <p:nvSpPr>
          <p:cNvPr id="32" name="مربع نص 31"/>
          <p:cNvSpPr txBox="1"/>
          <p:nvPr/>
        </p:nvSpPr>
        <p:spPr>
          <a:xfrm>
            <a:off x="3000364" y="285728"/>
            <a:ext cx="578647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</a:rPr>
              <a:t>القيمة </a:t>
            </a:r>
            <a:r>
              <a:rPr lang="ar-SY" sz="2800" b="1" dirty="0" err="1" smtClean="0">
                <a:solidFill>
                  <a:srgbClr val="0070C0"/>
                </a:solidFill>
                <a:cs typeface="Simplified Arabic" pitchFamily="2" charset="-78"/>
              </a:rPr>
              <a:t>الأعظمية</a:t>
            </a:r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</a:rPr>
              <a:t> للجهد على المفتاح الالكتروني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graphicFrame>
        <p:nvGraphicFramePr>
          <p:cNvPr id="33" name="Object 3"/>
          <p:cNvGraphicFramePr>
            <a:graphicFrameLocks noChangeAspect="1"/>
          </p:cNvGraphicFramePr>
          <p:nvPr/>
        </p:nvGraphicFramePr>
        <p:xfrm>
          <a:off x="5513388" y="714356"/>
          <a:ext cx="2333625" cy="787400"/>
        </p:xfrm>
        <a:graphic>
          <a:graphicData uri="http://schemas.openxmlformats.org/presentationml/2006/ole">
            <p:oleObj spid="_x0000_s162823" name="Equation" r:id="rId7" imgW="1168200" imgH="393480" progId="Equation.DSMT4">
              <p:embed/>
            </p:oleObj>
          </a:graphicData>
        </a:graphic>
      </p:graphicFrame>
      <p:graphicFrame>
        <p:nvGraphicFramePr>
          <p:cNvPr id="34" name="Object 3"/>
          <p:cNvGraphicFramePr>
            <a:graphicFrameLocks noChangeAspect="1"/>
          </p:cNvGraphicFramePr>
          <p:nvPr/>
        </p:nvGraphicFramePr>
        <p:xfrm>
          <a:off x="5513388" y="1428750"/>
          <a:ext cx="2232025" cy="787400"/>
        </p:xfrm>
        <a:graphic>
          <a:graphicData uri="http://schemas.openxmlformats.org/presentationml/2006/ole">
            <p:oleObj spid="_x0000_s162824" name="Equation" r:id="rId8" imgW="1117440" imgH="393480" progId="Equation.DSMT4">
              <p:embed/>
            </p:oleObj>
          </a:graphicData>
        </a:graphic>
      </p:graphicFrame>
      <p:graphicFrame>
        <p:nvGraphicFramePr>
          <p:cNvPr id="35" name="Object 3"/>
          <p:cNvGraphicFramePr>
            <a:graphicFrameLocks noChangeAspect="1"/>
          </p:cNvGraphicFramePr>
          <p:nvPr/>
        </p:nvGraphicFramePr>
        <p:xfrm>
          <a:off x="6071394" y="2286000"/>
          <a:ext cx="1217613" cy="457200"/>
        </p:xfrm>
        <a:graphic>
          <a:graphicData uri="http://schemas.openxmlformats.org/presentationml/2006/ole">
            <p:oleObj spid="_x0000_s162825" name="Equation" r:id="rId9" imgW="609480" imgH="228600" progId="Equation.DSMT4">
              <p:embed/>
            </p:oleObj>
          </a:graphicData>
        </a:graphic>
      </p:graphicFrame>
      <p:sp>
        <p:nvSpPr>
          <p:cNvPr id="12" name="مربع نص 11"/>
          <p:cNvSpPr txBox="1"/>
          <p:nvPr/>
        </p:nvSpPr>
        <p:spPr>
          <a:xfrm>
            <a:off x="785786" y="4857760"/>
            <a:ext cx="221457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 smtClean="0">
                <a:cs typeface="Simplified Arabic" pitchFamily="2" charset="-78"/>
              </a:rPr>
              <a:t>الشكل 2 - 2</a:t>
            </a:r>
          </a:p>
        </p:txBody>
      </p:sp>
      <p:sp>
        <p:nvSpPr>
          <p:cNvPr id="13" name="عنصر نائب لرقم الشريحة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17</a:t>
            </a:fld>
            <a:endParaRPr lang="ar-SY" dirty="0"/>
          </a:p>
        </p:txBody>
      </p:sp>
      <p:sp>
        <p:nvSpPr>
          <p:cNvPr id="14" name="عنصر نائب للتاريخ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15" name="عنصر نائب للتذييل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ربع نص 6"/>
          <p:cNvSpPr txBox="1"/>
          <p:nvPr/>
        </p:nvSpPr>
        <p:spPr>
          <a:xfrm>
            <a:off x="1000100" y="428604"/>
            <a:ext cx="771530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</a:rPr>
              <a:t>منشور </a:t>
            </a:r>
            <a:r>
              <a:rPr lang="ar-SY" sz="2800" b="1" dirty="0" err="1" smtClean="0">
                <a:solidFill>
                  <a:srgbClr val="0070C0"/>
                </a:solidFill>
                <a:cs typeface="Simplified Arabic" pitchFamily="2" charset="-78"/>
              </a:rPr>
              <a:t>فورييه</a:t>
            </a:r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</a:rPr>
              <a:t> (التوافقيات الموجودة ضمن إشارة جهد الخرج) :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5024438" y="1071546"/>
          <a:ext cx="3505200" cy="889000"/>
        </p:xfrm>
        <a:graphic>
          <a:graphicData uri="http://schemas.openxmlformats.org/presentationml/2006/ole">
            <p:oleObj spid="_x0000_s207877" name="Equation" r:id="rId3" imgW="1752480" imgH="444240" progId="Equation.DSMT4">
              <p:embed/>
            </p:oleObj>
          </a:graphicData>
        </a:graphic>
      </p:graphicFrame>
      <p:sp>
        <p:nvSpPr>
          <p:cNvPr id="9" name="مربع نص 8"/>
          <p:cNvSpPr txBox="1"/>
          <p:nvPr/>
        </p:nvSpPr>
        <p:spPr>
          <a:xfrm>
            <a:off x="4643438" y="2143100"/>
            <a:ext cx="407196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</a:rPr>
              <a:t>القيمة الفعالة للمركبة الأساسية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/>
        </p:nvGraphicFramePr>
        <p:xfrm>
          <a:off x="5500688" y="2714604"/>
          <a:ext cx="2795587" cy="889000"/>
        </p:xfrm>
        <a:graphic>
          <a:graphicData uri="http://schemas.openxmlformats.org/presentationml/2006/ole">
            <p:oleObj spid="_x0000_s207878" name="Equation" r:id="rId4" imgW="1396800" imgH="444240" progId="Equation.DSMT4">
              <p:embed/>
            </p:oleObj>
          </a:graphicData>
        </a:graphic>
      </p:graphicFrame>
      <p:grpSp>
        <p:nvGrpSpPr>
          <p:cNvPr id="11" name="مجموعة 29"/>
          <p:cNvGrpSpPr/>
          <p:nvPr/>
        </p:nvGrpSpPr>
        <p:grpSpPr>
          <a:xfrm>
            <a:off x="142844" y="1385816"/>
            <a:ext cx="3857652" cy="4972142"/>
            <a:chOff x="142844" y="714356"/>
            <a:chExt cx="3857652" cy="4972142"/>
          </a:xfrm>
        </p:grpSpPr>
        <p:pic>
          <p:nvPicPr>
            <p:cNvPr id="162823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28662" y="1000108"/>
              <a:ext cx="2971800" cy="4410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" name="مربع نص 13"/>
            <p:cNvSpPr txBox="1"/>
            <p:nvPr/>
          </p:nvSpPr>
          <p:spPr>
            <a:xfrm>
              <a:off x="1357290" y="5253351"/>
              <a:ext cx="428628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ar-SY" sz="2000" dirty="0" smtClean="0">
                  <a:sym typeface="Symbol"/>
                </a:rPr>
                <a:t></a:t>
              </a:r>
              <a:endParaRPr lang="ar-SY" sz="2000" dirty="0"/>
            </a:p>
          </p:txBody>
        </p:sp>
        <p:sp>
          <p:nvSpPr>
            <p:cNvPr id="15" name="مربع نص 14"/>
            <p:cNvSpPr txBox="1"/>
            <p:nvPr/>
          </p:nvSpPr>
          <p:spPr>
            <a:xfrm>
              <a:off x="3643306" y="1142984"/>
              <a:ext cx="357190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ar-SY" sz="2000" dirty="0" smtClean="0">
                  <a:sym typeface="Symbol"/>
                </a:rPr>
                <a:t></a:t>
              </a:r>
              <a:endParaRPr lang="ar-SY" sz="2000" dirty="0"/>
            </a:p>
          </p:txBody>
        </p:sp>
        <p:sp>
          <p:nvSpPr>
            <p:cNvPr id="16" name="مربع نص 15"/>
            <p:cNvSpPr txBox="1"/>
            <p:nvPr/>
          </p:nvSpPr>
          <p:spPr>
            <a:xfrm>
              <a:off x="3643306" y="2214554"/>
              <a:ext cx="357190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ar-SY" sz="2000" dirty="0" smtClean="0">
                  <a:sym typeface="Symbol"/>
                </a:rPr>
                <a:t></a:t>
              </a:r>
              <a:endParaRPr lang="ar-SY" sz="2000" dirty="0"/>
            </a:p>
          </p:txBody>
        </p:sp>
        <p:sp>
          <p:nvSpPr>
            <p:cNvPr id="17" name="مربع نص 16"/>
            <p:cNvSpPr txBox="1"/>
            <p:nvPr/>
          </p:nvSpPr>
          <p:spPr>
            <a:xfrm>
              <a:off x="3643306" y="3286124"/>
              <a:ext cx="357190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ar-SY" sz="2000" dirty="0" smtClean="0">
                  <a:sym typeface="Symbol"/>
                </a:rPr>
                <a:t></a:t>
              </a:r>
              <a:endParaRPr lang="ar-SY" sz="2000" dirty="0"/>
            </a:p>
          </p:txBody>
        </p:sp>
        <p:sp>
          <p:nvSpPr>
            <p:cNvPr id="18" name="مربع نص 17"/>
            <p:cNvSpPr txBox="1"/>
            <p:nvPr/>
          </p:nvSpPr>
          <p:spPr>
            <a:xfrm>
              <a:off x="3643306" y="4357694"/>
              <a:ext cx="357190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ar-SY" sz="2000" dirty="0" smtClean="0">
                  <a:sym typeface="Symbol"/>
                </a:rPr>
                <a:t></a:t>
              </a:r>
              <a:endParaRPr lang="ar-SY" sz="2000" dirty="0"/>
            </a:p>
          </p:txBody>
        </p:sp>
        <p:sp>
          <p:nvSpPr>
            <p:cNvPr id="19" name="مربع نص 18"/>
            <p:cNvSpPr txBox="1"/>
            <p:nvPr/>
          </p:nvSpPr>
          <p:spPr>
            <a:xfrm>
              <a:off x="2000232" y="5286388"/>
              <a:ext cx="571504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dirty="0" smtClean="0">
                  <a:sym typeface="Symbol"/>
                </a:rPr>
                <a:t>2</a:t>
              </a:r>
              <a:r>
                <a:rPr lang="ar-SY" sz="2000" dirty="0" smtClean="0">
                  <a:sym typeface="Symbol"/>
                </a:rPr>
                <a:t></a:t>
              </a:r>
              <a:endParaRPr lang="ar-SY" sz="2000" dirty="0"/>
            </a:p>
          </p:txBody>
        </p:sp>
        <p:sp>
          <p:nvSpPr>
            <p:cNvPr id="20" name="مربع نص 19"/>
            <p:cNvSpPr txBox="1"/>
            <p:nvPr/>
          </p:nvSpPr>
          <p:spPr>
            <a:xfrm>
              <a:off x="2571736" y="5286388"/>
              <a:ext cx="571504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dirty="0" smtClean="0">
                  <a:sym typeface="Symbol"/>
                </a:rPr>
                <a:t>3</a:t>
              </a:r>
              <a:r>
                <a:rPr lang="ar-SY" sz="2000" dirty="0" smtClean="0">
                  <a:sym typeface="Symbol"/>
                </a:rPr>
                <a:t></a:t>
              </a:r>
              <a:endParaRPr lang="ar-SY" sz="2000" dirty="0"/>
            </a:p>
          </p:txBody>
        </p:sp>
        <p:sp>
          <p:nvSpPr>
            <p:cNvPr id="21" name="مربع نص 20"/>
            <p:cNvSpPr txBox="1"/>
            <p:nvPr/>
          </p:nvSpPr>
          <p:spPr>
            <a:xfrm>
              <a:off x="3214678" y="5286388"/>
              <a:ext cx="571504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dirty="0" smtClean="0">
                  <a:sym typeface="Symbol"/>
                </a:rPr>
                <a:t>4</a:t>
              </a:r>
              <a:r>
                <a:rPr lang="ar-SY" sz="2000" dirty="0" smtClean="0">
                  <a:sym typeface="Symbol"/>
                </a:rPr>
                <a:t></a:t>
              </a:r>
              <a:endParaRPr lang="ar-SY" sz="2000" dirty="0"/>
            </a:p>
          </p:txBody>
        </p:sp>
        <p:sp>
          <p:nvSpPr>
            <p:cNvPr id="22" name="مربع نص 21"/>
            <p:cNvSpPr txBox="1"/>
            <p:nvPr/>
          </p:nvSpPr>
          <p:spPr>
            <a:xfrm>
              <a:off x="142844" y="1100064"/>
              <a:ext cx="857256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000" dirty="0" smtClean="0">
                  <a:sym typeface="Symbol"/>
                </a:rPr>
                <a:t>q 1</a:t>
              </a:r>
              <a:endParaRPr lang="ar-SY" sz="2000" dirty="0"/>
            </a:p>
          </p:txBody>
        </p:sp>
        <p:sp>
          <p:nvSpPr>
            <p:cNvPr id="26" name="مربع نص 25"/>
            <p:cNvSpPr txBox="1"/>
            <p:nvPr/>
          </p:nvSpPr>
          <p:spPr>
            <a:xfrm>
              <a:off x="142844" y="2143116"/>
              <a:ext cx="857256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000" dirty="0" smtClean="0">
                  <a:sym typeface="Symbol"/>
                </a:rPr>
                <a:t>q 3</a:t>
              </a:r>
              <a:endParaRPr lang="ar-SY" sz="2000" dirty="0"/>
            </a:p>
          </p:txBody>
        </p:sp>
        <p:sp>
          <p:nvSpPr>
            <p:cNvPr id="27" name="مربع نص 26"/>
            <p:cNvSpPr txBox="1"/>
            <p:nvPr/>
          </p:nvSpPr>
          <p:spPr>
            <a:xfrm>
              <a:off x="142844" y="3214686"/>
              <a:ext cx="857256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000" dirty="0" smtClean="0">
                  <a:sym typeface="Symbol"/>
                </a:rPr>
                <a:t>q 5</a:t>
              </a:r>
              <a:endParaRPr lang="ar-SY" sz="2000" dirty="0"/>
            </a:p>
          </p:txBody>
        </p:sp>
        <p:sp>
          <p:nvSpPr>
            <p:cNvPr id="28" name="مربع نص 27"/>
            <p:cNvSpPr txBox="1"/>
            <p:nvPr/>
          </p:nvSpPr>
          <p:spPr>
            <a:xfrm>
              <a:off x="142844" y="4214818"/>
              <a:ext cx="857256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000" dirty="0" smtClean="0">
                  <a:sym typeface="Symbol"/>
                </a:rPr>
                <a:t>q7</a:t>
              </a:r>
              <a:endParaRPr lang="ar-SY" sz="2000" dirty="0"/>
            </a:p>
          </p:txBody>
        </p:sp>
        <p:sp>
          <p:nvSpPr>
            <p:cNvPr id="29" name="مربع نص 28"/>
            <p:cNvSpPr txBox="1"/>
            <p:nvPr/>
          </p:nvSpPr>
          <p:spPr>
            <a:xfrm>
              <a:off x="1714480" y="714356"/>
              <a:ext cx="857256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dirty="0" err="1" smtClean="0">
                  <a:sym typeface="Symbol"/>
                </a:rPr>
                <a:t>v</a:t>
              </a:r>
              <a:r>
                <a:rPr lang="en-US" sz="2000" baseline="-25000" dirty="0" err="1" smtClean="0">
                  <a:sym typeface="Symbol"/>
                </a:rPr>
                <a:t>L</a:t>
              </a:r>
              <a:endParaRPr lang="ar-SY" sz="2000" dirty="0"/>
            </a:p>
          </p:txBody>
        </p:sp>
      </p:grpSp>
      <p:sp>
        <p:nvSpPr>
          <p:cNvPr id="23" name="عنصر نائب لرقم الشريحة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18</a:t>
            </a:fld>
            <a:endParaRPr lang="ar-SY" dirty="0"/>
          </a:p>
        </p:txBody>
      </p:sp>
      <p:sp>
        <p:nvSpPr>
          <p:cNvPr id="24" name="عنصر نائب للتاريخ 2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25" name="عنصر نائب للتذييل 2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  <p:sp>
        <p:nvSpPr>
          <p:cNvPr id="30" name="مستطيل 29"/>
          <p:cNvSpPr/>
          <p:nvPr/>
        </p:nvSpPr>
        <p:spPr>
          <a:xfrm>
            <a:off x="214282" y="1428736"/>
            <a:ext cx="3786214" cy="12144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31" name="مربع نص 30"/>
          <p:cNvSpPr txBox="1"/>
          <p:nvPr/>
        </p:nvSpPr>
        <p:spPr>
          <a:xfrm>
            <a:off x="4500562" y="3740134"/>
            <a:ext cx="4286280" cy="1815882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01600" h="101600"/>
          </a:sp3d>
        </p:spPr>
        <p:txBody>
          <a:bodyPr wrap="square" rtlCol="1" anchor="ctr" anchorCtr="1">
            <a:spAutoFit/>
          </a:bodyPr>
          <a:lstStyle/>
          <a:p>
            <a:pPr algn="just"/>
            <a:r>
              <a:rPr lang="ar-SY" sz="2800" b="1" dirty="0" smtClean="0">
                <a:solidFill>
                  <a:schemeClr val="accent2">
                    <a:lumMod val="75000"/>
                  </a:schemeClr>
                </a:solidFill>
                <a:cs typeface="Simplified Arabic" pitchFamily="2" charset="-78"/>
              </a:rPr>
              <a:t>سؤال: أوجد قيمة </a:t>
            </a:r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  <a:cs typeface="Simplified Arabic" pitchFamily="2" charset="-78"/>
              </a:rPr>
              <a:t>THD</a:t>
            </a:r>
            <a:r>
              <a:rPr lang="ar-SY" sz="2800" b="1" dirty="0" smtClean="0">
                <a:solidFill>
                  <a:schemeClr val="accent2">
                    <a:lumMod val="75000"/>
                  </a:schemeClr>
                </a:solidFill>
                <a:cs typeface="Simplified Arabic" pitchFamily="2" charset="-78"/>
              </a:rPr>
              <a:t> للإشارة التالية:</a:t>
            </a:r>
          </a:p>
          <a:p>
            <a:pPr algn="just"/>
            <a:endParaRPr lang="ar-SY" sz="2800" b="1" dirty="0" smtClean="0">
              <a:solidFill>
                <a:schemeClr val="accent2">
                  <a:lumMod val="75000"/>
                </a:schemeClr>
              </a:solidFill>
              <a:cs typeface="Simplified Arabic" pitchFamily="2" charset="-78"/>
            </a:endParaRPr>
          </a:p>
          <a:p>
            <a:pPr algn="just"/>
            <a:endParaRPr lang="ar-SY" sz="2800" b="1" dirty="0" smtClean="0">
              <a:solidFill>
                <a:schemeClr val="accent2">
                  <a:lumMod val="75000"/>
                </a:schemeClr>
              </a:solidFill>
              <a:cs typeface="Simplified Arabic" pitchFamily="2" charset="-78"/>
            </a:endParaRPr>
          </a:p>
        </p:txBody>
      </p:sp>
      <p:graphicFrame>
        <p:nvGraphicFramePr>
          <p:cNvPr id="32" name="Object 3"/>
          <p:cNvGraphicFramePr>
            <a:graphicFrameLocks noChangeAspect="1"/>
          </p:cNvGraphicFramePr>
          <p:nvPr/>
        </p:nvGraphicFramePr>
        <p:xfrm>
          <a:off x="5140325" y="4578350"/>
          <a:ext cx="3225800" cy="863600"/>
        </p:xfrm>
        <a:graphic>
          <a:graphicData uri="http://schemas.openxmlformats.org/presentationml/2006/ole">
            <p:oleObj spid="_x0000_s207879" name="Equation" r:id="rId6" imgW="1612800" imgH="431640" progId="Equation.DSMT4">
              <p:embed/>
            </p:oleObj>
          </a:graphicData>
        </a:graphic>
      </p:graphicFrame>
      <p:sp>
        <p:nvSpPr>
          <p:cNvPr id="33" name="مربع نص 32"/>
          <p:cNvSpPr txBox="1"/>
          <p:nvPr/>
        </p:nvSpPr>
        <p:spPr>
          <a:xfrm>
            <a:off x="5214942" y="5786454"/>
            <a:ext cx="314327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الجواب: </a:t>
            </a:r>
            <a:r>
              <a:rPr lang="en-US" sz="2800" b="1" dirty="0" smtClean="0">
                <a:solidFill>
                  <a:srgbClr val="FF0000"/>
                </a:solidFill>
                <a:cs typeface="Simplified Arabic" pitchFamily="2" charset="-78"/>
              </a:rPr>
              <a:t>38.87%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0" grpId="0" animBg="1"/>
      <p:bldP spid="31" grpId="0" animBg="1"/>
      <p:bldP spid="3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مربع نص 2"/>
          <p:cNvSpPr txBox="1"/>
          <p:nvPr/>
        </p:nvSpPr>
        <p:spPr>
          <a:xfrm>
            <a:off x="4929190" y="-71462"/>
            <a:ext cx="364333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– حالة حمل تحريضي صرف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pic>
        <p:nvPicPr>
          <p:cNvPr id="5" name="صورة 4" descr="power2_fig2_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158" y="357166"/>
            <a:ext cx="3547872" cy="1917192"/>
          </a:xfrm>
          <a:prstGeom prst="rect">
            <a:avLst/>
          </a:prstGeom>
        </p:spPr>
      </p:pic>
      <p:pic>
        <p:nvPicPr>
          <p:cNvPr id="9" name="صورة 8" descr="power2_fig2_1_D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57752" y="381946"/>
            <a:ext cx="3636264" cy="2118360"/>
          </a:xfrm>
          <a:prstGeom prst="rect">
            <a:avLst/>
          </a:prstGeom>
        </p:spPr>
      </p:pic>
      <p:pic>
        <p:nvPicPr>
          <p:cNvPr id="10" name="صورة 9" descr="power2_fig2_1_T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57752" y="381946"/>
            <a:ext cx="3636264" cy="2118360"/>
          </a:xfrm>
          <a:prstGeom prst="rect">
            <a:avLst/>
          </a:prstGeom>
        </p:spPr>
      </p:pic>
      <p:pic>
        <p:nvPicPr>
          <p:cNvPr id="11" name="صورة 10" descr="power2_fig2_1_D2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57752" y="418523"/>
            <a:ext cx="3636264" cy="2081783"/>
          </a:xfrm>
          <a:prstGeom prst="rect">
            <a:avLst/>
          </a:prstGeom>
        </p:spPr>
      </p:pic>
      <p:pic>
        <p:nvPicPr>
          <p:cNvPr id="12" name="صورة 11" descr="power2_fig2_1_T2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57752" y="381946"/>
            <a:ext cx="3636264" cy="2118360"/>
          </a:xfrm>
          <a:prstGeom prst="rect">
            <a:avLst/>
          </a:prstGeom>
        </p:spPr>
      </p:pic>
      <p:graphicFrame>
        <p:nvGraphicFramePr>
          <p:cNvPr id="19" name="Object 2"/>
          <p:cNvGraphicFramePr>
            <a:graphicFrameLocks noChangeAspect="1"/>
          </p:cNvGraphicFramePr>
          <p:nvPr/>
        </p:nvGraphicFramePr>
        <p:xfrm>
          <a:off x="311150" y="3248025"/>
          <a:ext cx="3994150" cy="865188"/>
        </p:xfrm>
        <a:graphic>
          <a:graphicData uri="http://schemas.openxmlformats.org/presentationml/2006/ole">
            <p:oleObj spid="_x0000_s163848" name="Equation" r:id="rId8" imgW="1993680" imgH="431640" progId="Equation.DSMT4">
              <p:embed/>
            </p:oleObj>
          </a:graphicData>
        </a:graphic>
      </p:graphicFrame>
      <p:sp>
        <p:nvSpPr>
          <p:cNvPr id="13" name="سهم لأعلى 12"/>
          <p:cNvSpPr/>
          <p:nvPr/>
        </p:nvSpPr>
        <p:spPr>
          <a:xfrm>
            <a:off x="1928794" y="2143116"/>
            <a:ext cx="142876" cy="642942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5" name="سهم لأعلى 14"/>
          <p:cNvSpPr/>
          <p:nvPr/>
        </p:nvSpPr>
        <p:spPr>
          <a:xfrm>
            <a:off x="2357422" y="2143116"/>
            <a:ext cx="142876" cy="642942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6" name="سهم لأعلى 15"/>
          <p:cNvSpPr/>
          <p:nvPr/>
        </p:nvSpPr>
        <p:spPr>
          <a:xfrm>
            <a:off x="2643174" y="2143116"/>
            <a:ext cx="142876" cy="642942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7" name="سهم لأعلى 16"/>
          <p:cNvSpPr/>
          <p:nvPr/>
        </p:nvSpPr>
        <p:spPr>
          <a:xfrm>
            <a:off x="3071802" y="2143116"/>
            <a:ext cx="142876" cy="642942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8" name="مربع نص 17"/>
          <p:cNvSpPr txBox="1"/>
          <p:nvPr/>
        </p:nvSpPr>
        <p:spPr>
          <a:xfrm>
            <a:off x="285720" y="2314510"/>
            <a:ext cx="1571636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 smtClean="0">
                <a:cs typeface="Simplified Arabic" pitchFamily="2" charset="-78"/>
              </a:rPr>
              <a:t>الشكل 2 - 3</a:t>
            </a:r>
          </a:p>
        </p:txBody>
      </p:sp>
      <p:graphicFrame>
        <p:nvGraphicFramePr>
          <p:cNvPr id="163850" name="Object 10"/>
          <p:cNvGraphicFramePr>
            <a:graphicFrameLocks noChangeAspect="1"/>
          </p:cNvGraphicFramePr>
          <p:nvPr/>
        </p:nvGraphicFramePr>
        <p:xfrm>
          <a:off x="4757738" y="3109913"/>
          <a:ext cx="3914775" cy="784225"/>
        </p:xfrm>
        <a:graphic>
          <a:graphicData uri="http://schemas.openxmlformats.org/presentationml/2006/ole">
            <p:oleObj spid="_x0000_s163850" name="Equation" r:id="rId9" imgW="1968480" imgH="393480" progId="Equation.DSMT4">
              <p:embed/>
            </p:oleObj>
          </a:graphicData>
        </a:graphic>
      </p:graphicFrame>
      <p:sp>
        <p:nvSpPr>
          <p:cNvPr id="21" name="مربع نص 20"/>
          <p:cNvSpPr txBox="1"/>
          <p:nvPr/>
        </p:nvSpPr>
        <p:spPr>
          <a:xfrm>
            <a:off x="4071934" y="2571744"/>
            <a:ext cx="471490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en-US" sz="2800" b="1" i="1" dirty="0" smtClean="0">
                <a:cs typeface="Simplified Arabic" pitchFamily="2" charset="-78"/>
              </a:rPr>
              <a:t>t=T/2</a:t>
            </a:r>
            <a:r>
              <a:rPr lang="ar-SY" sz="2800" b="1" i="1" dirty="0" smtClean="0">
                <a:cs typeface="Simplified Arabic" pitchFamily="2" charset="-78"/>
              </a:rPr>
              <a:t> : </a:t>
            </a:r>
            <a:r>
              <a:rPr lang="en-US" sz="2800" b="1" i="1" dirty="0" smtClean="0">
                <a:cs typeface="Simplified Arabic" pitchFamily="2" charset="-78"/>
              </a:rPr>
              <a:t>T</a:t>
            </a:r>
            <a:r>
              <a:rPr lang="en-US" sz="2800" b="1" i="1" baseline="-25000" dirty="0" smtClean="0">
                <a:cs typeface="Simplified Arabic" pitchFamily="2" charset="-78"/>
              </a:rPr>
              <a:t>1</a:t>
            </a:r>
            <a:r>
              <a:rPr lang="en-US" sz="2800" b="1" i="1" dirty="0" smtClean="0">
                <a:cs typeface="Simplified Arabic" pitchFamily="2" charset="-78"/>
              </a:rPr>
              <a:t>(off) T</a:t>
            </a:r>
            <a:r>
              <a:rPr lang="en-US" sz="2800" b="1" i="1" baseline="-25000" dirty="0" smtClean="0">
                <a:cs typeface="Simplified Arabic" pitchFamily="2" charset="-78"/>
              </a:rPr>
              <a:t>2</a:t>
            </a:r>
            <a:r>
              <a:rPr lang="en-US" sz="2800" b="1" i="1" dirty="0" smtClean="0">
                <a:cs typeface="Simplified Arabic" pitchFamily="2" charset="-78"/>
              </a:rPr>
              <a:t>(on)</a:t>
            </a:r>
            <a:endParaRPr lang="ar-SY" sz="2800" b="1" i="1" dirty="0">
              <a:cs typeface="Simplified Arabic" pitchFamily="2" charset="-78"/>
            </a:endParaRPr>
          </a:p>
        </p:txBody>
      </p:sp>
      <p:sp>
        <p:nvSpPr>
          <p:cNvPr id="22" name="مربع نص 21"/>
          <p:cNvSpPr txBox="1"/>
          <p:nvPr/>
        </p:nvSpPr>
        <p:spPr>
          <a:xfrm>
            <a:off x="7072330" y="3909823"/>
            <a:ext cx="171451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en-US" sz="2800" b="1" i="1" dirty="0" err="1" smtClean="0">
                <a:cs typeface="Simplified Arabic" pitchFamily="2" charset="-78"/>
              </a:rPr>
              <a:t>i</a:t>
            </a:r>
            <a:r>
              <a:rPr lang="en-US" sz="2800" b="1" i="1" baseline="-25000" dirty="0" err="1" smtClean="0">
                <a:cs typeface="Simplified Arabic" pitchFamily="2" charset="-78"/>
              </a:rPr>
              <a:t>L</a:t>
            </a:r>
            <a:r>
              <a:rPr lang="en-US" sz="2800" b="1" i="1" dirty="0" smtClean="0">
                <a:cs typeface="Simplified Arabic" pitchFamily="2" charset="-78"/>
              </a:rPr>
              <a:t> &lt; 0</a:t>
            </a:r>
            <a:r>
              <a:rPr lang="ar-SY" sz="2800" b="1" i="1" dirty="0" smtClean="0">
                <a:cs typeface="Simplified Arabic" pitchFamily="2" charset="-78"/>
              </a:rPr>
              <a:t> :</a:t>
            </a:r>
            <a:endParaRPr lang="ar-SY" sz="2800" b="1" i="1" dirty="0">
              <a:cs typeface="Simplified Arabic" pitchFamily="2" charset="-78"/>
            </a:endParaRPr>
          </a:p>
        </p:txBody>
      </p:sp>
      <p:graphicFrame>
        <p:nvGraphicFramePr>
          <p:cNvPr id="23" name="Object 10"/>
          <p:cNvGraphicFramePr>
            <a:graphicFrameLocks noChangeAspect="1"/>
          </p:cNvGraphicFramePr>
          <p:nvPr/>
        </p:nvGraphicFramePr>
        <p:xfrm>
          <a:off x="4948238" y="4448175"/>
          <a:ext cx="3535362" cy="784225"/>
        </p:xfrm>
        <a:graphic>
          <a:graphicData uri="http://schemas.openxmlformats.org/presentationml/2006/ole">
            <p:oleObj spid="_x0000_s163852" name="Equation" r:id="rId10" imgW="1777680" imgH="393480" progId="Equation.DSMT4">
              <p:embed/>
            </p:oleObj>
          </a:graphicData>
        </a:graphic>
      </p:graphicFrame>
      <p:sp>
        <p:nvSpPr>
          <p:cNvPr id="24" name="مربع نص 23"/>
          <p:cNvSpPr txBox="1"/>
          <p:nvPr/>
        </p:nvSpPr>
        <p:spPr>
          <a:xfrm>
            <a:off x="4572000" y="5247902"/>
            <a:ext cx="421484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en-US" sz="2800" b="1" i="1" dirty="0" smtClean="0">
                <a:cs typeface="Simplified Arabic" pitchFamily="2" charset="-78"/>
              </a:rPr>
              <a:t>t=T</a:t>
            </a:r>
            <a:r>
              <a:rPr lang="ar-SY" sz="2800" b="1" i="1" dirty="0" smtClean="0">
                <a:cs typeface="Simplified Arabic" pitchFamily="2" charset="-78"/>
              </a:rPr>
              <a:t> : </a:t>
            </a:r>
            <a:r>
              <a:rPr lang="en-US" sz="2800" b="1" i="1" dirty="0" smtClean="0">
                <a:cs typeface="Simplified Arabic" pitchFamily="2" charset="-78"/>
              </a:rPr>
              <a:t>T</a:t>
            </a:r>
            <a:r>
              <a:rPr lang="en-US" sz="2800" b="1" i="1" baseline="-25000" dirty="0" smtClean="0">
                <a:cs typeface="Simplified Arabic" pitchFamily="2" charset="-78"/>
              </a:rPr>
              <a:t>1</a:t>
            </a:r>
            <a:r>
              <a:rPr lang="en-US" sz="2800" b="1" i="1" dirty="0" smtClean="0">
                <a:cs typeface="Simplified Arabic" pitchFamily="2" charset="-78"/>
              </a:rPr>
              <a:t>(on) T</a:t>
            </a:r>
            <a:r>
              <a:rPr lang="en-US" sz="2800" b="1" i="1" baseline="-25000" dirty="0" smtClean="0">
                <a:cs typeface="Simplified Arabic" pitchFamily="2" charset="-78"/>
              </a:rPr>
              <a:t>2</a:t>
            </a:r>
            <a:r>
              <a:rPr lang="en-US" sz="2800" b="1" i="1" dirty="0" smtClean="0">
                <a:cs typeface="Simplified Arabic" pitchFamily="2" charset="-78"/>
              </a:rPr>
              <a:t>(off)</a:t>
            </a:r>
            <a:endParaRPr lang="ar-SY" sz="2800" b="1" i="1" dirty="0">
              <a:cs typeface="Simplified Arabic" pitchFamily="2" charset="-78"/>
            </a:endParaRPr>
          </a:p>
        </p:txBody>
      </p:sp>
      <p:graphicFrame>
        <p:nvGraphicFramePr>
          <p:cNvPr id="25" name="Object 10"/>
          <p:cNvGraphicFramePr>
            <a:graphicFrameLocks noChangeAspect="1"/>
          </p:cNvGraphicFramePr>
          <p:nvPr/>
        </p:nvGraphicFramePr>
        <p:xfrm>
          <a:off x="4808538" y="5786438"/>
          <a:ext cx="3813175" cy="784225"/>
        </p:xfrm>
        <a:graphic>
          <a:graphicData uri="http://schemas.openxmlformats.org/presentationml/2006/ole">
            <p:oleObj spid="_x0000_s163853" name="Equation" r:id="rId11" imgW="1917360" imgH="393480" progId="Equation.DSMT4">
              <p:embed/>
            </p:oleObj>
          </a:graphicData>
        </a:graphic>
      </p:graphicFrame>
      <p:graphicFrame>
        <p:nvGraphicFramePr>
          <p:cNvPr id="20" name="Object 2"/>
          <p:cNvGraphicFramePr>
            <a:graphicFrameLocks noChangeAspect="1"/>
          </p:cNvGraphicFramePr>
          <p:nvPr/>
        </p:nvGraphicFramePr>
        <p:xfrm>
          <a:off x="374650" y="4000504"/>
          <a:ext cx="3716338" cy="863600"/>
        </p:xfrm>
        <a:graphic>
          <a:graphicData uri="http://schemas.openxmlformats.org/presentationml/2006/ole">
            <p:oleObj spid="_x0000_s163854" name="Equation" r:id="rId12" imgW="1854000" imgH="431640" progId="Equation.DSMT4">
              <p:embed/>
            </p:oleObj>
          </a:graphicData>
        </a:graphic>
      </p:graphicFrame>
      <p:graphicFrame>
        <p:nvGraphicFramePr>
          <p:cNvPr id="26" name="Object 2"/>
          <p:cNvGraphicFramePr>
            <a:graphicFrameLocks noChangeAspect="1"/>
          </p:cNvGraphicFramePr>
          <p:nvPr/>
        </p:nvGraphicFramePr>
        <p:xfrm>
          <a:off x="323850" y="4857760"/>
          <a:ext cx="4044950" cy="788988"/>
        </p:xfrm>
        <a:graphic>
          <a:graphicData uri="http://schemas.openxmlformats.org/presentationml/2006/ole">
            <p:oleObj spid="_x0000_s163855" name="Equation" r:id="rId13" imgW="2019240" imgH="393480" progId="Equation.DSMT4">
              <p:embed/>
            </p:oleObj>
          </a:graphicData>
        </a:graphic>
      </p:graphicFrame>
      <p:graphicFrame>
        <p:nvGraphicFramePr>
          <p:cNvPr id="27" name="Object 2"/>
          <p:cNvGraphicFramePr>
            <a:graphicFrameLocks noChangeAspect="1"/>
          </p:cNvGraphicFramePr>
          <p:nvPr/>
        </p:nvGraphicFramePr>
        <p:xfrm>
          <a:off x="1098550" y="5715000"/>
          <a:ext cx="2162175" cy="788988"/>
        </p:xfrm>
        <a:graphic>
          <a:graphicData uri="http://schemas.openxmlformats.org/presentationml/2006/ole">
            <p:oleObj spid="_x0000_s163856" name="Equation" r:id="rId14" imgW="1079280" imgH="393480" progId="Equation.DSMT4">
              <p:embed/>
            </p:oleObj>
          </a:graphicData>
        </a:graphic>
      </p:graphicFrame>
      <p:cxnSp>
        <p:nvCxnSpPr>
          <p:cNvPr id="28" name="رابط مستقيم 27"/>
          <p:cNvCxnSpPr/>
          <p:nvPr/>
        </p:nvCxnSpPr>
        <p:spPr>
          <a:xfrm rot="5400000">
            <a:off x="2928132" y="4785528"/>
            <a:ext cx="3286148" cy="158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مربع نص 29"/>
          <p:cNvSpPr txBox="1"/>
          <p:nvPr/>
        </p:nvSpPr>
        <p:spPr>
          <a:xfrm>
            <a:off x="642910" y="2905780"/>
            <a:ext cx="328614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</a:rPr>
              <a:t>معادلة التيار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graphicFrame>
        <p:nvGraphicFramePr>
          <p:cNvPr id="163857" name="Object 3"/>
          <p:cNvGraphicFramePr>
            <a:graphicFrameLocks noChangeAspect="1"/>
          </p:cNvGraphicFramePr>
          <p:nvPr/>
        </p:nvGraphicFramePr>
        <p:xfrm>
          <a:off x="714348" y="2932111"/>
          <a:ext cx="1490662" cy="354013"/>
        </p:xfrm>
        <a:graphic>
          <a:graphicData uri="http://schemas.openxmlformats.org/presentationml/2006/ole">
            <p:oleObj spid="_x0000_s163857" name="Equation" r:id="rId15" imgW="749160" imgH="177480" progId="Equation.DSMT4">
              <p:embed/>
            </p:oleObj>
          </a:graphicData>
        </a:graphic>
      </p:graphicFrame>
      <p:sp>
        <p:nvSpPr>
          <p:cNvPr id="29" name="عنصر نائب لرقم الشريحة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19</a:t>
            </a:fld>
            <a:endParaRPr lang="ar-SY" dirty="0"/>
          </a:p>
        </p:txBody>
      </p:sp>
      <p:sp>
        <p:nvSpPr>
          <p:cNvPr id="31" name="عنصر نائب للتاريخ 3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32" name="عنصر نائب للتذييل 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  <p:sp>
        <p:nvSpPr>
          <p:cNvPr id="33" name="مربع نص 32"/>
          <p:cNvSpPr txBox="1"/>
          <p:nvPr/>
        </p:nvSpPr>
        <p:spPr>
          <a:xfrm>
            <a:off x="8358246" y="928670"/>
            <a:ext cx="35715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ar-SY" sz="2800" b="1" dirty="0">
              <a:solidFill>
                <a:srgbClr val="00B050"/>
              </a:solidFill>
              <a:cs typeface="Simplified Arabic" pitchFamily="2" charset="-78"/>
            </a:endParaRPr>
          </a:p>
        </p:txBody>
      </p:sp>
      <p:sp>
        <p:nvSpPr>
          <p:cNvPr id="34" name="مربع نص 33"/>
          <p:cNvSpPr txBox="1"/>
          <p:nvPr/>
        </p:nvSpPr>
        <p:spPr>
          <a:xfrm>
            <a:off x="8358246" y="1762772"/>
            <a:ext cx="35715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lang="ar-SY" sz="2800" b="1" dirty="0">
              <a:solidFill>
                <a:srgbClr val="00B050"/>
              </a:solidFill>
              <a:cs typeface="Simplified Arabic" pitchFamily="2" charset="-78"/>
            </a:endParaRPr>
          </a:p>
        </p:txBody>
      </p:sp>
      <p:sp>
        <p:nvSpPr>
          <p:cNvPr id="35" name="مربع نص 34"/>
          <p:cNvSpPr txBox="1"/>
          <p:nvPr/>
        </p:nvSpPr>
        <p:spPr>
          <a:xfrm>
            <a:off x="8358246" y="928670"/>
            <a:ext cx="35715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lang="ar-SY" sz="2800" b="1" dirty="0">
              <a:solidFill>
                <a:srgbClr val="00B050"/>
              </a:solidFill>
              <a:cs typeface="Simplified Arabic" pitchFamily="2" charset="-78"/>
            </a:endParaRPr>
          </a:p>
        </p:txBody>
      </p:sp>
      <p:sp>
        <p:nvSpPr>
          <p:cNvPr id="36" name="مربع نص 35"/>
          <p:cNvSpPr txBox="1"/>
          <p:nvPr/>
        </p:nvSpPr>
        <p:spPr>
          <a:xfrm>
            <a:off x="8358246" y="1762772"/>
            <a:ext cx="35715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ar-SY" sz="2800" b="1" dirty="0">
              <a:solidFill>
                <a:srgbClr val="00B050"/>
              </a:solidFill>
              <a:cs typeface="Simplified Arabic" pitchFamily="2" charset="-78"/>
            </a:endParaRP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3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3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638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638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21" grpId="0"/>
      <p:bldP spid="22" grpId="0"/>
      <p:bldP spid="24" grpId="0"/>
      <p:bldP spid="30" grpId="0"/>
      <p:bldP spid="33" grpId="0"/>
      <p:bldP spid="33" grpId="1"/>
      <p:bldP spid="33" grpId="2"/>
      <p:bldP spid="34" grpId="0"/>
      <p:bldP spid="34" grpId="1"/>
      <p:bldP spid="34" grpId="2"/>
      <p:bldP spid="35" grpId="0"/>
      <p:bldP spid="35" grpId="1"/>
      <p:bldP spid="36" grpId="0"/>
      <p:bldP spid="3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مستطيل 30"/>
          <p:cNvSpPr/>
          <p:nvPr/>
        </p:nvSpPr>
        <p:spPr>
          <a:xfrm>
            <a:off x="571472" y="3714752"/>
            <a:ext cx="5143536" cy="57150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  <a:alpha val="0"/>
                </a:schemeClr>
              </a:gs>
              <a:gs pos="64999">
                <a:srgbClr val="F0EBD5"/>
              </a:gs>
              <a:gs pos="100000">
                <a:srgbClr val="D1C39F"/>
              </a:gs>
            </a:gsLst>
            <a:path path="rect">
              <a:fillToRect l="50000" t="50000" r="50000" b="50000"/>
            </a:path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30" name="مستطيل 29"/>
          <p:cNvSpPr/>
          <p:nvPr/>
        </p:nvSpPr>
        <p:spPr>
          <a:xfrm>
            <a:off x="571472" y="2786058"/>
            <a:ext cx="5143536" cy="57150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  <a:alpha val="0"/>
                </a:schemeClr>
              </a:gs>
              <a:gs pos="64999">
                <a:srgbClr val="F0EBD5"/>
              </a:gs>
              <a:gs pos="100000">
                <a:srgbClr val="D1C39F"/>
              </a:gs>
            </a:gsLst>
            <a:path path="rect">
              <a:fillToRect l="50000" t="50000" r="50000" b="50000"/>
            </a:path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9" name="مستطيل 28"/>
          <p:cNvSpPr/>
          <p:nvPr/>
        </p:nvSpPr>
        <p:spPr>
          <a:xfrm>
            <a:off x="6500826" y="3643314"/>
            <a:ext cx="2143140" cy="57150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  <a:alpha val="0"/>
                </a:schemeClr>
              </a:gs>
              <a:gs pos="64999">
                <a:srgbClr val="F0EBD5"/>
              </a:gs>
              <a:gs pos="100000">
                <a:srgbClr val="D1C39F"/>
              </a:gs>
            </a:gsLst>
            <a:path path="rect">
              <a:fillToRect l="50000" t="50000" r="50000" b="50000"/>
            </a:path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8" name="مستطيل 27"/>
          <p:cNvSpPr/>
          <p:nvPr/>
        </p:nvSpPr>
        <p:spPr>
          <a:xfrm>
            <a:off x="6500826" y="2786058"/>
            <a:ext cx="2143140" cy="57150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  <a:alpha val="0"/>
                </a:schemeClr>
              </a:gs>
              <a:gs pos="64999">
                <a:srgbClr val="F0EBD5"/>
              </a:gs>
              <a:gs pos="100000">
                <a:srgbClr val="D1C39F"/>
              </a:gs>
            </a:gsLst>
            <a:path path="rect">
              <a:fillToRect l="50000" t="50000" r="50000" b="50000"/>
            </a:path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" name="مربع نص 1"/>
          <p:cNvSpPr txBox="1"/>
          <p:nvPr/>
        </p:nvSpPr>
        <p:spPr>
          <a:xfrm>
            <a:off x="4286248" y="0"/>
            <a:ext cx="457203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</a:rPr>
              <a:t>1. مقدمة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sp>
        <p:nvSpPr>
          <p:cNvPr id="19" name="مربع نص 18"/>
          <p:cNvSpPr txBox="1"/>
          <p:nvPr/>
        </p:nvSpPr>
        <p:spPr>
          <a:xfrm>
            <a:off x="357158" y="428604"/>
            <a:ext cx="8429684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تعريف: </a:t>
            </a:r>
            <a:r>
              <a:rPr lang="ar-SY" sz="2800" b="1" dirty="0" smtClean="0">
                <a:cs typeface="Simplified Arabic" pitchFamily="2" charset="-78"/>
              </a:rPr>
              <a:t>هي دارة تتغذى من منبع مستمر وتعطي على خرجها إشارة متناوبة ناتجة عن تعديل الوصل بين الدخل والخرج بطريقة دورية.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20" name="مربع نص 19"/>
          <p:cNvSpPr txBox="1"/>
          <p:nvPr/>
        </p:nvSpPr>
        <p:spPr>
          <a:xfrm>
            <a:off x="6643702" y="2857496"/>
            <a:ext cx="178595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solidFill>
                  <a:schemeClr val="accent1">
                    <a:lumMod val="50000"/>
                  </a:schemeClr>
                </a:solidFill>
                <a:cs typeface="Simplified Arabic" pitchFamily="2" charset="-78"/>
              </a:rPr>
              <a:t>القالبة التابعة</a:t>
            </a:r>
            <a:endParaRPr lang="ar-SY" sz="2800" b="1" dirty="0">
              <a:solidFill>
                <a:schemeClr val="accent1">
                  <a:lumMod val="50000"/>
                </a:schemeClr>
              </a:solidFill>
              <a:cs typeface="Simplified Arabic" pitchFamily="2" charset="-78"/>
            </a:endParaRPr>
          </a:p>
        </p:txBody>
      </p:sp>
      <p:sp>
        <p:nvSpPr>
          <p:cNvPr id="24" name="مربع نص 23"/>
          <p:cNvSpPr txBox="1"/>
          <p:nvPr/>
        </p:nvSpPr>
        <p:spPr>
          <a:xfrm>
            <a:off x="428596" y="2857496"/>
            <a:ext cx="535785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solidFill>
                  <a:schemeClr val="accent1">
                    <a:lumMod val="50000"/>
                  </a:schemeClr>
                </a:solidFill>
                <a:cs typeface="Simplified Arabic" pitchFamily="2" charset="-78"/>
              </a:rPr>
              <a:t>تردد الخرج = تردد شبكة الجهد المتناوب</a:t>
            </a:r>
            <a:endParaRPr lang="ar-SY" sz="2800" b="1" dirty="0">
              <a:solidFill>
                <a:schemeClr val="accent1">
                  <a:lumMod val="50000"/>
                </a:schemeClr>
              </a:solidFill>
              <a:cs typeface="Simplified Arabic" pitchFamily="2" charset="-78"/>
            </a:endParaRPr>
          </a:p>
        </p:txBody>
      </p:sp>
      <p:sp>
        <p:nvSpPr>
          <p:cNvPr id="25" name="مربع نص 24"/>
          <p:cNvSpPr txBox="1"/>
          <p:nvPr/>
        </p:nvSpPr>
        <p:spPr>
          <a:xfrm>
            <a:off x="6500826" y="3714752"/>
            <a:ext cx="214314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solidFill>
                  <a:schemeClr val="accent1">
                    <a:lumMod val="50000"/>
                  </a:schemeClr>
                </a:solidFill>
                <a:cs typeface="Simplified Arabic" pitchFamily="2" charset="-78"/>
              </a:rPr>
              <a:t>القالبة المستقلة</a:t>
            </a:r>
            <a:endParaRPr lang="ar-SY" sz="2800" b="1" dirty="0">
              <a:solidFill>
                <a:schemeClr val="accent1">
                  <a:lumMod val="50000"/>
                </a:schemeClr>
              </a:solidFill>
              <a:cs typeface="Simplified Arabic" pitchFamily="2" charset="-78"/>
            </a:endParaRPr>
          </a:p>
        </p:txBody>
      </p:sp>
      <p:sp>
        <p:nvSpPr>
          <p:cNvPr id="27" name="مربع نص 26"/>
          <p:cNvSpPr txBox="1"/>
          <p:nvPr/>
        </p:nvSpPr>
        <p:spPr>
          <a:xfrm>
            <a:off x="428596" y="3714752"/>
            <a:ext cx="535785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solidFill>
                  <a:schemeClr val="accent1">
                    <a:lumMod val="50000"/>
                  </a:schemeClr>
                </a:solidFill>
                <a:cs typeface="Simplified Arabic" pitchFamily="2" charset="-78"/>
              </a:rPr>
              <a:t>تردد الخرج = تردد الفصل والوصل</a:t>
            </a:r>
            <a:endParaRPr lang="ar-SY" sz="2800" b="1" dirty="0">
              <a:solidFill>
                <a:schemeClr val="accent1">
                  <a:lumMod val="50000"/>
                </a:schemeClr>
              </a:solidFill>
              <a:cs typeface="Simplified Arabic" pitchFamily="2" charset="-78"/>
            </a:endParaRPr>
          </a:p>
        </p:txBody>
      </p:sp>
      <p:sp>
        <p:nvSpPr>
          <p:cNvPr id="32" name="سهم إلى اليسار 31"/>
          <p:cNvSpPr/>
          <p:nvPr/>
        </p:nvSpPr>
        <p:spPr>
          <a:xfrm>
            <a:off x="5857884" y="2928934"/>
            <a:ext cx="500066" cy="285752"/>
          </a:xfrm>
          <a:prstGeom prst="lef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33" name="سهم إلى اليسار 32"/>
          <p:cNvSpPr/>
          <p:nvPr/>
        </p:nvSpPr>
        <p:spPr>
          <a:xfrm>
            <a:off x="5857884" y="3857628"/>
            <a:ext cx="500066" cy="285752"/>
          </a:xfrm>
          <a:prstGeom prst="lef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6" name="مربع نص 25"/>
          <p:cNvSpPr txBox="1"/>
          <p:nvPr/>
        </p:nvSpPr>
        <p:spPr>
          <a:xfrm>
            <a:off x="6143636" y="1905648"/>
            <a:ext cx="264320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مقارنة: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38" name="عنصر نائب لرقم الشريحة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</a:t>
            </a:fld>
            <a:endParaRPr lang="ar-SY" dirty="0"/>
          </a:p>
        </p:txBody>
      </p:sp>
      <p:sp>
        <p:nvSpPr>
          <p:cNvPr id="39" name="عنصر نائب للتاريخ 3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46" name="عنصر نائب للتذييل 4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0" grpId="0" animBg="1"/>
      <p:bldP spid="29" grpId="0" animBg="1"/>
      <p:bldP spid="28" grpId="0" animBg="1"/>
      <p:bldP spid="20" grpId="0"/>
      <p:bldP spid="24" grpId="0"/>
      <p:bldP spid="25" grpId="0"/>
      <p:bldP spid="27" grpId="0"/>
      <p:bldP spid="32" grpId="0" animBg="1"/>
      <p:bldP spid="33" grpId="0" animBg="1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مربع نص 18"/>
          <p:cNvSpPr txBox="1"/>
          <p:nvPr/>
        </p:nvSpPr>
        <p:spPr>
          <a:xfrm>
            <a:off x="3500430" y="2571744"/>
            <a:ext cx="221457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 smtClean="0">
                <a:cs typeface="Simplified Arabic" pitchFamily="2" charset="-78"/>
              </a:rPr>
              <a:t>الشكل 2 - 4</a:t>
            </a:r>
          </a:p>
        </p:txBody>
      </p:sp>
      <p:sp>
        <p:nvSpPr>
          <p:cNvPr id="21" name="مربع نص 20"/>
          <p:cNvSpPr txBox="1"/>
          <p:nvPr/>
        </p:nvSpPr>
        <p:spPr>
          <a:xfrm>
            <a:off x="357158" y="3286124"/>
            <a:ext cx="8501122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ar-SY" sz="2800" b="1" dirty="0" smtClean="0">
                <a:solidFill>
                  <a:srgbClr val="002060"/>
                </a:solidFill>
                <a:cs typeface="Simplified Arabic" pitchFamily="2" charset="-78"/>
              </a:rPr>
              <a:t> تتألف هذه الدارة من أربعة مفاتيح الكترونية وأربعة </a:t>
            </a:r>
            <a:r>
              <a:rPr lang="ar-SY" sz="2800" b="1" dirty="0" err="1" smtClean="0">
                <a:solidFill>
                  <a:srgbClr val="002060"/>
                </a:solidFill>
                <a:cs typeface="Simplified Arabic" pitchFamily="2" charset="-78"/>
              </a:rPr>
              <a:t>ديودات</a:t>
            </a:r>
            <a:r>
              <a:rPr lang="ar-SY" sz="2800" b="1" dirty="0" smtClean="0">
                <a:solidFill>
                  <a:srgbClr val="002060"/>
                </a:solidFill>
                <a:cs typeface="Simplified Arabic" pitchFamily="2" charset="-78"/>
              </a:rPr>
              <a:t> المسار         الحر. </a:t>
            </a:r>
            <a:endParaRPr lang="ar-SY" sz="2800" b="1" dirty="0">
              <a:solidFill>
                <a:srgbClr val="002060"/>
              </a:solidFill>
              <a:cs typeface="Simplified Arabic" pitchFamily="2" charset="-78"/>
            </a:endParaRPr>
          </a:p>
        </p:txBody>
      </p:sp>
      <p:sp>
        <p:nvSpPr>
          <p:cNvPr id="29" name="مربع نص 28"/>
          <p:cNvSpPr txBox="1"/>
          <p:nvPr/>
        </p:nvSpPr>
        <p:spPr>
          <a:xfrm>
            <a:off x="214282" y="4358824"/>
            <a:ext cx="864399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ar-SY" sz="2800" b="1" dirty="0" smtClean="0">
                <a:solidFill>
                  <a:srgbClr val="00B050"/>
                </a:solidFill>
                <a:cs typeface="Simplified Arabic" pitchFamily="2" charset="-78"/>
              </a:rPr>
              <a:t> تم الاستغناء عن النقطة الصفرية 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ar-SY" sz="2800" b="1" dirty="0" smtClean="0">
                <a:solidFill>
                  <a:srgbClr val="00B050"/>
                </a:solidFill>
                <a:cs typeface="Simplified Arabic" pitchFamily="2" charset="-78"/>
              </a:rPr>
              <a:t> وأصبح لدينا منبع جهد واحد </a:t>
            </a:r>
            <a:r>
              <a:rPr lang="en-US" sz="2800" b="1" i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i="1" baseline="-250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ar-SY" sz="2800" b="1" dirty="0" smtClean="0">
                <a:solidFill>
                  <a:srgbClr val="00B050"/>
                </a:solidFill>
                <a:cs typeface="Simplified Arabic" pitchFamily="2" charset="-78"/>
              </a:rPr>
              <a:t>. </a:t>
            </a:r>
            <a:endParaRPr lang="ar-SY" sz="2800" b="1" dirty="0">
              <a:solidFill>
                <a:srgbClr val="00B050"/>
              </a:solidFill>
              <a:cs typeface="Simplified Arabic" pitchFamily="2" charset="-78"/>
            </a:endParaRPr>
          </a:p>
        </p:txBody>
      </p:sp>
      <p:sp>
        <p:nvSpPr>
          <p:cNvPr id="31" name="مربع نص 30"/>
          <p:cNvSpPr txBox="1"/>
          <p:nvPr/>
        </p:nvSpPr>
        <p:spPr>
          <a:xfrm>
            <a:off x="428596" y="5000636"/>
            <a:ext cx="8429684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ar-SY" sz="2800" b="1" dirty="0" smtClean="0">
                <a:solidFill>
                  <a:srgbClr val="C00000"/>
                </a:solidFill>
                <a:cs typeface="Simplified Arabic" pitchFamily="2" charset="-78"/>
              </a:rPr>
              <a:t> يعمل كل زوج من المفاتيح المتقابلة قطرياً (</a:t>
            </a:r>
            <a:r>
              <a:rPr lang="en-US" sz="2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b="1" baseline="-250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,T</a:t>
            </a:r>
            <a:r>
              <a:rPr lang="en-US" sz="2800" b="1" baseline="-250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ar-SY" sz="2800" b="1" dirty="0" smtClean="0">
                <a:solidFill>
                  <a:srgbClr val="C00000"/>
                </a:solidFill>
                <a:cs typeface="Simplified Arabic" pitchFamily="2" charset="-78"/>
              </a:rPr>
              <a:t>) أو (</a:t>
            </a:r>
            <a:r>
              <a:rPr lang="en-US" sz="2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b="1" baseline="-250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,T</a:t>
            </a:r>
            <a:r>
              <a:rPr lang="en-US" sz="2800" b="1" baseline="-250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ar-SY" sz="2800" b="1" dirty="0" smtClean="0">
                <a:solidFill>
                  <a:srgbClr val="C00000"/>
                </a:solidFill>
                <a:cs typeface="Simplified Arabic" pitchFamily="2" charset="-78"/>
              </a:rPr>
              <a:t>) لمدة نصف دور </a:t>
            </a:r>
            <a:r>
              <a:rPr lang="en-US" sz="28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T/2</a:t>
            </a:r>
            <a:r>
              <a:rPr lang="ar-SY" sz="28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ar-SY" sz="2800" b="1" dirty="0" smtClean="0">
                <a:solidFill>
                  <a:srgbClr val="C00000"/>
                </a:solidFill>
                <a:cs typeface="Simplified Arabic" pitchFamily="2" charset="-78"/>
              </a:rPr>
              <a:t>بالتناوب مع الزوج الآخر.</a:t>
            </a:r>
            <a:endParaRPr lang="ar-SY" sz="2800" b="1" dirty="0">
              <a:solidFill>
                <a:srgbClr val="C00000"/>
              </a:solidFill>
              <a:cs typeface="Simplified Arabic" pitchFamily="2" charset="-78"/>
            </a:endParaRPr>
          </a:p>
        </p:txBody>
      </p:sp>
      <p:sp>
        <p:nvSpPr>
          <p:cNvPr id="10" name="مربع نص 9"/>
          <p:cNvSpPr txBox="1"/>
          <p:nvPr/>
        </p:nvSpPr>
        <p:spPr>
          <a:xfrm>
            <a:off x="3428992" y="-71462"/>
            <a:ext cx="528641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ب- المبدلة القالبة أحادية الطور </a:t>
            </a:r>
            <a:r>
              <a:rPr lang="ar-SY" sz="2800" b="1" dirty="0" err="1" smtClean="0">
                <a:solidFill>
                  <a:srgbClr val="FF0000"/>
                </a:solidFill>
                <a:cs typeface="Simplified Arabic" pitchFamily="2" charset="-78"/>
              </a:rPr>
              <a:t>الجسرية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pic>
        <p:nvPicPr>
          <p:cNvPr id="11" name="صورة 10" descr="power2_fig2_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71736" y="571480"/>
            <a:ext cx="4087368" cy="1770888"/>
          </a:xfrm>
          <a:prstGeom prst="rect">
            <a:avLst/>
          </a:prstGeom>
        </p:spPr>
      </p:pic>
      <p:sp>
        <p:nvSpPr>
          <p:cNvPr id="8" name="عنصر نائب لرقم الشريحة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20</a:t>
            </a:fld>
            <a:endParaRPr lang="ar-SY" dirty="0"/>
          </a:p>
        </p:txBody>
      </p:sp>
      <p:sp>
        <p:nvSpPr>
          <p:cNvPr id="9" name="عنصر نائب للتاريخ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12" name="عنصر نائب للتذييل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9" grpId="0"/>
      <p:bldP spid="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3"/>
          <p:cNvGraphicFramePr>
            <a:graphicFrameLocks noChangeAspect="1"/>
          </p:cNvGraphicFramePr>
          <p:nvPr/>
        </p:nvGraphicFramePr>
        <p:xfrm>
          <a:off x="7143768" y="3143248"/>
          <a:ext cx="1565275" cy="784225"/>
        </p:xfrm>
        <a:graphic>
          <a:graphicData uri="http://schemas.openxmlformats.org/presentationml/2006/ole">
            <p:oleObj spid="_x0000_s124931" name="Equation" r:id="rId3" imgW="787320" imgH="393480" progId="Equation.DSMT4">
              <p:embed/>
            </p:oleObj>
          </a:graphicData>
        </a:graphic>
      </p:graphicFrame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4143372" y="3857628"/>
          <a:ext cx="4649788" cy="784225"/>
        </p:xfrm>
        <a:graphic>
          <a:graphicData uri="http://schemas.openxmlformats.org/presentationml/2006/ole">
            <p:oleObj spid="_x0000_s124932" name="Equation" r:id="rId4" imgW="2336760" imgH="393480" progId="Equation.DSMT4">
              <p:embed/>
            </p:oleObj>
          </a:graphicData>
        </a:graphic>
      </p:graphicFrame>
      <p:cxnSp>
        <p:nvCxnSpPr>
          <p:cNvPr id="12" name="رابط مستقيم 11"/>
          <p:cNvCxnSpPr/>
          <p:nvPr/>
        </p:nvCxnSpPr>
        <p:spPr>
          <a:xfrm>
            <a:off x="4643438" y="4786322"/>
            <a:ext cx="4000528" cy="158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مربع نص 15"/>
          <p:cNvSpPr txBox="1"/>
          <p:nvPr/>
        </p:nvSpPr>
        <p:spPr>
          <a:xfrm>
            <a:off x="5786446" y="-94616"/>
            <a:ext cx="292895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– حالة حمل </a:t>
            </a:r>
            <a:r>
              <a:rPr lang="ar-SY" sz="2800" b="1" dirty="0" err="1" smtClean="0">
                <a:solidFill>
                  <a:srgbClr val="FF0000"/>
                </a:solidFill>
                <a:cs typeface="Simplified Arabic" pitchFamily="2" charset="-78"/>
              </a:rPr>
              <a:t>أومي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graphicFrame>
        <p:nvGraphicFramePr>
          <p:cNvPr id="17" name="Object 3"/>
          <p:cNvGraphicFramePr>
            <a:graphicFrameLocks noChangeAspect="1"/>
          </p:cNvGraphicFramePr>
          <p:nvPr/>
        </p:nvGraphicFramePr>
        <p:xfrm>
          <a:off x="7072330" y="4929188"/>
          <a:ext cx="1641475" cy="784225"/>
        </p:xfrm>
        <a:graphic>
          <a:graphicData uri="http://schemas.openxmlformats.org/presentationml/2006/ole">
            <p:oleObj spid="_x0000_s124933" name="Equation" r:id="rId5" imgW="825480" imgH="393480" progId="Equation.DSMT4">
              <p:embed/>
            </p:oleObj>
          </a:graphicData>
        </a:graphic>
      </p:graphicFrame>
      <p:cxnSp>
        <p:nvCxnSpPr>
          <p:cNvPr id="19" name="رابط مستقيم 18"/>
          <p:cNvCxnSpPr/>
          <p:nvPr/>
        </p:nvCxnSpPr>
        <p:spPr>
          <a:xfrm rot="5400000">
            <a:off x="1358084" y="3643314"/>
            <a:ext cx="5143536" cy="158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صورة 20" descr="power2_fig2_4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00562" y="1000108"/>
            <a:ext cx="4087368" cy="1770888"/>
          </a:xfrm>
          <a:prstGeom prst="rect">
            <a:avLst/>
          </a:prstGeom>
        </p:spPr>
      </p:pic>
      <p:pic>
        <p:nvPicPr>
          <p:cNvPr id="22" name="صورة 21" descr="power2_fig2_4_T12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00562" y="1000108"/>
            <a:ext cx="4050792" cy="1770888"/>
          </a:xfrm>
          <a:prstGeom prst="rect">
            <a:avLst/>
          </a:prstGeom>
        </p:spPr>
      </p:pic>
      <p:pic>
        <p:nvPicPr>
          <p:cNvPr id="24" name="صورة 23" descr="power2_fig2_4_T34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00562" y="1000108"/>
            <a:ext cx="4050792" cy="1770888"/>
          </a:xfrm>
          <a:prstGeom prst="rect">
            <a:avLst/>
          </a:prstGeom>
        </p:spPr>
      </p:pic>
      <p:graphicFrame>
        <p:nvGraphicFramePr>
          <p:cNvPr id="26" name="Object 3"/>
          <p:cNvGraphicFramePr>
            <a:graphicFrameLocks noChangeAspect="1"/>
          </p:cNvGraphicFramePr>
          <p:nvPr/>
        </p:nvGraphicFramePr>
        <p:xfrm>
          <a:off x="3987800" y="5643563"/>
          <a:ext cx="4851400" cy="784225"/>
        </p:xfrm>
        <a:graphic>
          <a:graphicData uri="http://schemas.openxmlformats.org/presentationml/2006/ole">
            <p:oleObj spid="_x0000_s124935" name="Equation" r:id="rId9" imgW="2438280" imgH="393480" progId="Equation.DSMT4">
              <p:embed/>
            </p:oleObj>
          </a:graphicData>
        </a:graphic>
      </p:graphicFrame>
      <p:pic>
        <p:nvPicPr>
          <p:cNvPr id="27" name="صورة 26" descr="power2_fig2_5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2910" y="1142984"/>
            <a:ext cx="3102864" cy="2959608"/>
          </a:xfrm>
          <a:prstGeom prst="rect">
            <a:avLst/>
          </a:prstGeom>
        </p:spPr>
      </p:pic>
      <p:sp>
        <p:nvSpPr>
          <p:cNvPr id="14" name="سهم لأعلى 13"/>
          <p:cNvSpPr/>
          <p:nvPr/>
        </p:nvSpPr>
        <p:spPr>
          <a:xfrm>
            <a:off x="1643042" y="4143380"/>
            <a:ext cx="142876" cy="642942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5" name="سهم لأعلى 14"/>
          <p:cNvSpPr/>
          <p:nvPr/>
        </p:nvSpPr>
        <p:spPr>
          <a:xfrm>
            <a:off x="2357422" y="4143380"/>
            <a:ext cx="142876" cy="642942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8" name="مربع نص 17"/>
          <p:cNvSpPr txBox="1"/>
          <p:nvPr/>
        </p:nvSpPr>
        <p:spPr>
          <a:xfrm>
            <a:off x="5643570" y="2857496"/>
            <a:ext cx="221457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 smtClean="0">
                <a:cs typeface="Simplified Arabic" pitchFamily="2" charset="-78"/>
              </a:rPr>
              <a:t>الشكل 2 - 4</a:t>
            </a:r>
          </a:p>
        </p:txBody>
      </p:sp>
      <p:sp>
        <p:nvSpPr>
          <p:cNvPr id="20" name="مربع نص 19"/>
          <p:cNvSpPr txBox="1"/>
          <p:nvPr/>
        </p:nvSpPr>
        <p:spPr>
          <a:xfrm>
            <a:off x="1071538" y="5143512"/>
            <a:ext cx="221457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 smtClean="0">
                <a:cs typeface="Simplified Arabic" pitchFamily="2" charset="-78"/>
              </a:rPr>
              <a:t>الشكل 2 - 5</a:t>
            </a:r>
          </a:p>
        </p:txBody>
      </p:sp>
      <p:sp>
        <p:nvSpPr>
          <p:cNvPr id="23" name="عنصر نائب لرقم الشريحة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21</a:t>
            </a:fld>
            <a:endParaRPr lang="ar-SY" dirty="0"/>
          </a:p>
        </p:txBody>
      </p:sp>
      <p:sp>
        <p:nvSpPr>
          <p:cNvPr id="25" name="عنصر نائب للتاريخ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28" name="عنصر نائب للتذييل 2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مربع نص 30"/>
          <p:cNvSpPr txBox="1"/>
          <p:nvPr/>
        </p:nvSpPr>
        <p:spPr>
          <a:xfrm>
            <a:off x="5429256" y="-71462"/>
            <a:ext cx="335758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– حالة حمل </a:t>
            </a:r>
            <a:r>
              <a:rPr lang="ar-SY" sz="2800" b="1" dirty="0" err="1" smtClean="0">
                <a:solidFill>
                  <a:srgbClr val="FF0000"/>
                </a:solidFill>
                <a:cs typeface="Simplified Arabic" pitchFamily="2" charset="-78"/>
              </a:rPr>
              <a:t>أومي</a:t>
            </a:r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 صرف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pic>
        <p:nvPicPr>
          <p:cNvPr id="16" name="صورة 15" descr="power2_fig2_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7224" y="1500174"/>
            <a:ext cx="3102864" cy="2959608"/>
          </a:xfrm>
          <a:prstGeom prst="rect">
            <a:avLst/>
          </a:prstGeom>
        </p:spPr>
      </p:pic>
      <p:sp>
        <p:nvSpPr>
          <p:cNvPr id="17" name="مربع نص 16"/>
          <p:cNvSpPr txBox="1"/>
          <p:nvPr/>
        </p:nvSpPr>
        <p:spPr>
          <a:xfrm>
            <a:off x="3000364" y="285728"/>
            <a:ext cx="578647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</a:rPr>
              <a:t>القيمة </a:t>
            </a:r>
            <a:r>
              <a:rPr lang="ar-SY" sz="2800" b="1" dirty="0" err="1" smtClean="0">
                <a:solidFill>
                  <a:srgbClr val="0070C0"/>
                </a:solidFill>
                <a:cs typeface="Simplified Arabic" pitchFamily="2" charset="-78"/>
              </a:rPr>
              <a:t>الأعظمية</a:t>
            </a:r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</a:rPr>
              <a:t> للجهد على المفتاح الالكتروني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graphicFrame>
        <p:nvGraphicFramePr>
          <p:cNvPr id="20" name="Object 3"/>
          <p:cNvGraphicFramePr>
            <a:graphicFrameLocks noChangeAspect="1"/>
          </p:cNvGraphicFramePr>
          <p:nvPr/>
        </p:nvGraphicFramePr>
        <p:xfrm>
          <a:off x="6367463" y="1000125"/>
          <a:ext cx="1217612" cy="457200"/>
        </p:xfrm>
        <a:graphic>
          <a:graphicData uri="http://schemas.openxmlformats.org/presentationml/2006/ole">
            <p:oleObj spid="_x0000_s214025" name="Equation" r:id="rId4" imgW="609480" imgH="228600" progId="Equation.DSMT4">
              <p:embed/>
            </p:oleObj>
          </a:graphicData>
        </a:graphic>
      </p:graphicFrame>
      <p:sp>
        <p:nvSpPr>
          <p:cNvPr id="21" name="مربع نص 20"/>
          <p:cNvSpPr txBox="1"/>
          <p:nvPr/>
        </p:nvSpPr>
        <p:spPr>
          <a:xfrm>
            <a:off x="4500562" y="1571612"/>
            <a:ext cx="428628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</a:rPr>
              <a:t>القيمة المتوسطة لجهد الخرج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graphicFrame>
        <p:nvGraphicFramePr>
          <p:cNvPr id="22" name="Object 3"/>
          <p:cNvGraphicFramePr>
            <a:graphicFrameLocks noChangeAspect="1"/>
          </p:cNvGraphicFramePr>
          <p:nvPr/>
        </p:nvGraphicFramePr>
        <p:xfrm>
          <a:off x="6252394" y="2214563"/>
          <a:ext cx="1447800" cy="457200"/>
        </p:xfrm>
        <a:graphic>
          <a:graphicData uri="http://schemas.openxmlformats.org/presentationml/2006/ole">
            <p:oleObj spid="_x0000_s214026" name="Equation" r:id="rId5" imgW="723600" imgH="228600" progId="Equation.DSMT4">
              <p:embed/>
            </p:oleObj>
          </a:graphicData>
        </a:graphic>
      </p:graphicFrame>
      <p:sp>
        <p:nvSpPr>
          <p:cNvPr id="23" name="مربع نص 22"/>
          <p:cNvSpPr txBox="1"/>
          <p:nvPr/>
        </p:nvSpPr>
        <p:spPr>
          <a:xfrm>
            <a:off x="4929190" y="2786058"/>
            <a:ext cx="385765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</a:rPr>
              <a:t>القيمة الفعالة لجهد الخرج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graphicFrame>
        <p:nvGraphicFramePr>
          <p:cNvPr id="214027" name="Object 11"/>
          <p:cNvGraphicFramePr>
            <a:graphicFrameLocks noChangeAspect="1"/>
          </p:cNvGraphicFramePr>
          <p:nvPr/>
        </p:nvGraphicFramePr>
        <p:xfrm>
          <a:off x="5640388" y="3311525"/>
          <a:ext cx="2671762" cy="917575"/>
        </p:xfrm>
        <a:graphic>
          <a:graphicData uri="http://schemas.openxmlformats.org/presentationml/2006/ole">
            <p:oleObj spid="_x0000_s214027" name="Equation" r:id="rId6" imgW="1333440" imgH="457200" progId="Equation.DSMT4">
              <p:embed/>
            </p:oleObj>
          </a:graphicData>
        </a:graphic>
      </p:graphicFrame>
      <p:graphicFrame>
        <p:nvGraphicFramePr>
          <p:cNvPr id="214028" name="Object 12"/>
          <p:cNvGraphicFramePr>
            <a:graphicFrameLocks noChangeAspect="1"/>
          </p:cNvGraphicFramePr>
          <p:nvPr/>
        </p:nvGraphicFramePr>
        <p:xfrm>
          <a:off x="6278563" y="4500563"/>
          <a:ext cx="1397000" cy="457200"/>
        </p:xfrm>
        <a:graphic>
          <a:graphicData uri="http://schemas.openxmlformats.org/presentationml/2006/ole">
            <p:oleObj spid="_x0000_s214028" name="Equation" r:id="rId7" imgW="698400" imgH="228600" progId="Equation.DSMT4">
              <p:embed/>
            </p:oleObj>
          </a:graphicData>
        </a:graphic>
      </p:graphicFrame>
      <p:sp>
        <p:nvSpPr>
          <p:cNvPr id="26" name="مربع نص 25"/>
          <p:cNvSpPr txBox="1"/>
          <p:nvPr/>
        </p:nvSpPr>
        <p:spPr>
          <a:xfrm>
            <a:off x="1500166" y="4600526"/>
            <a:ext cx="221457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 smtClean="0">
                <a:cs typeface="Simplified Arabic" pitchFamily="2" charset="-78"/>
              </a:rPr>
              <a:t>الشكل 2 - 5</a:t>
            </a:r>
          </a:p>
        </p:txBody>
      </p:sp>
      <p:sp>
        <p:nvSpPr>
          <p:cNvPr id="12" name="عنصر نائب لرقم الشريحة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22</a:t>
            </a:fld>
            <a:endParaRPr lang="ar-SY" dirty="0"/>
          </a:p>
        </p:txBody>
      </p:sp>
      <p:sp>
        <p:nvSpPr>
          <p:cNvPr id="13" name="عنصر نائب للتاريخ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14" name="عنصر نائب للتذييل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4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4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4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4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3179763" y="857250"/>
          <a:ext cx="3479800" cy="889000"/>
        </p:xfrm>
        <a:graphic>
          <a:graphicData uri="http://schemas.openxmlformats.org/presentationml/2006/ole">
            <p:oleObj spid="_x0000_s164869" name="Equation" r:id="rId3" imgW="1739880" imgH="444240" progId="Equation.DSMT4">
              <p:embed/>
            </p:oleObj>
          </a:graphicData>
        </a:graphic>
      </p:graphicFrame>
      <p:sp>
        <p:nvSpPr>
          <p:cNvPr id="9" name="مربع نص 8"/>
          <p:cNvSpPr txBox="1"/>
          <p:nvPr/>
        </p:nvSpPr>
        <p:spPr>
          <a:xfrm>
            <a:off x="4786314" y="1762772"/>
            <a:ext cx="40005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</a:rPr>
              <a:t>القيمة الفعالة للمركبة الأساسية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/>
        </p:nvGraphicFramePr>
        <p:xfrm>
          <a:off x="3429000" y="2189163"/>
          <a:ext cx="2795588" cy="889000"/>
        </p:xfrm>
        <a:graphic>
          <a:graphicData uri="http://schemas.openxmlformats.org/presentationml/2006/ole">
            <p:oleObj spid="_x0000_s164870" name="Equation" r:id="rId4" imgW="1396800" imgH="444240" progId="Equation.DSMT4">
              <p:embed/>
            </p:oleObj>
          </a:graphicData>
        </a:graphic>
      </p:graphicFrame>
      <p:graphicFrame>
        <p:nvGraphicFramePr>
          <p:cNvPr id="27" name="جدول 26"/>
          <p:cNvGraphicFramePr>
            <a:graphicFrameLocks noGrp="1"/>
          </p:cNvGraphicFramePr>
          <p:nvPr/>
        </p:nvGraphicFramePr>
        <p:xfrm>
          <a:off x="1857356" y="3143248"/>
          <a:ext cx="5786478" cy="2571770"/>
        </p:xfrm>
        <a:graphic>
          <a:graphicData uri="http://schemas.openxmlformats.org/drawingml/2006/table">
            <a:tbl>
              <a:tblPr rtl="1" firstRow="1" bandRow="1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1928826"/>
                <a:gridCol w="1928826"/>
                <a:gridCol w="1928826"/>
              </a:tblGrid>
              <a:tr h="514354">
                <a:tc>
                  <a:txBody>
                    <a:bodyPr/>
                    <a:lstStyle/>
                    <a:p>
                      <a:pPr algn="ctr" rtl="1"/>
                      <a:r>
                        <a:rPr lang="ar-SY" sz="2400" dirty="0" smtClean="0"/>
                        <a:t>التوافقية</a:t>
                      </a:r>
                      <a:endParaRPr lang="ar-SY" sz="2400" dirty="0"/>
                    </a:p>
                  </a:txBody>
                  <a:tcPr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Y" sz="2400" dirty="0" smtClean="0"/>
                        <a:t>القيمة الفعالة</a:t>
                      </a:r>
                      <a:endParaRPr lang="ar-SY" sz="2400" dirty="0"/>
                    </a:p>
                  </a:txBody>
                  <a:tcPr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Y" sz="2400" dirty="0" smtClean="0"/>
                        <a:t>النسبة</a:t>
                      </a:r>
                      <a:endParaRPr lang="ar-SY" sz="2400" dirty="0"/>
                    </a:p>
                  </a:txBody>
                  <a:tcPr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14354"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ar-SY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i="1" dirty="0" smtClean="0">
                          <a:solidFill>
                            <a:srgbClr val="FF0000"/>
                          </a:solidFill>
                        </a:rPr>
                        <a:t>0.9 U</a:t>
                      </a:r>
                      <a:r>
                        <a:rPr lang="en-US" sz="2400" b="1" i="1" baseline="-25000" dirty="0" smtClean="0">
                          <a:solidFill>
                            <a:srgbClr val="FF0000"/>
                          </a:solidFill>
                        </a:rPr>
                        <a:t>s</a:t>
                      </a:r>
                      <a:endParaRPr lang="ar-SY" sz="2400" b="1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100 %</a:t>
                      </a:r>
                      <a:endParaRPr lang="ar-SY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14354"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dirty="0" smtClean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ar-SY" sz="24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i="1" dirty="0" smtClean="0">
                          <a:solidFill>
                            <a:srgbClr val="0070C0"/>
                          </a:solidFill>
                        </a:rPr>
                        <a:t>0.3 U</a:t>
                      </a:r>
                      <a:r>
                        <a:rPr lang="en-US" sz="2400" b="1" i="1" baseline="-25000" dirty="0" smtClean="0">
                          <a:solidFill>
                            <a:srgbClr val="0070C0"/>
                          </a:solidFill>
                        </a:rPr>
                        <a:t>s</a:t>
                      </a:r>
                      <a:endParaRPr lang="ar-SY" sz="2400" b="1" i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dirty="0" smtClean="0">
                          <a:solidFill>
                            <a:srgbClr val="0070C0"/>
                          </a:solidFill>
                        </a:rPr>
                        <a:t>33 %</a:t>
                      </a:r>
                      <a:endParaRPr lang="ar-SY" sz="24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14354"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dirty="0" smtClean="0">
                          <a:solidFill>
                            <a:srgbClr val="00B050"/>
                          </a:solidFill>
                        </a:rPr>
                        <a:t>5</a:t>
                      </a:r>
                      <a:endParaRPr lang="ar-SY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1" dirty="0" smtClean="0">
                          <a:solidFill>
                            <a:srgbClr val="00B050"/>
                          </a:solidFill>
                        </a:rPr>
                        <a:t>0.18 U</a:t>
                      </a:r>
                      <a:r>
                        <a:rPr lang="en-US" sz="2400" b="1" i="1" baseline="-25000" dirty="0" smtClean="0">
                          <a:solidFill>
                            <a:srgbClr val="00B050"/>
                          </a:solidFill>
                        </a:rPr>
                        <a:t>s</a:t>
                      </a:r>
                      <a:endParaRPr lang="ar-SY" sz="2400" b="1" i="1" dirty="0" smtClean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dirty="0" smtClean="0">
                          <a:solidFill>
                            <a:srgbClr val="00B050"/>
                          </a:solidFill>
                        </a:rPr>
                        <a:t>20 %</a:t>
                      </a:r>
                      <a:endParaRPr lang="ar-SY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14354"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dirty="0" smtClean="0"/>
                        <a:t>7</a:t>
                      </a:r>
                      <a:endParaRPr lang="ar-SY" sz="2400" b="1" dirty="0"/>
                    </a:p>
                  </a:txBody>
                  <a:tcPr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1" dirty="0" smtClean="0"/>
                        <a:t>0.13 U</a:t>
                      </a:r>
                      <a:r>
                        <a:rPr lang="en-US" sz="2400" b="1" i="1" baseline="-25000" dirty="0" smtClean="0"/>
                        <a:t>s</a:t>
                      </a:r>
                      <a:endParaRPr lang="ar-SY" sz="2400" b="1" i="1" dirty="0" smtClean="0"/>
                    </a:p>
                  </a:txBody>
                  <a:tcPr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dirty="0" smtClean="0"/>
                        <a:t>14 %</a:t>
                      </a:r>
                      <a:endParaRPr lang="ar-SY" sz="2400" b="1" dirty="0"/>
                    </a:p>
                  </a:txBody>
                  <a:tcPr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9" name="مربع نص 28"/>
          <p:cNvSpPr txBox="1"/>
          <p:nvPr/>
        </p:nvSpPr>
        <p:spPr>
          <a:xfrm>
            <a:off x="642910" y="5906176"/>
            <a:ext cx="7858180" cy="52322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5000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0"/>
          </a:gradFill>
          <a:ln w="25400">
            <a:solidFill>
              <a:srgbClr val="0070C0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تستخدم مرشحات لإزالة التوافقيات الأكبر من التوافقية الأساسية</a:t>
            </a:r>
          </a:p>
        </p:txBody>
      </p:sp>
      <p:sp>
        <p:nvSpPr>
          <p:cNvPr id="17" name="مربع نص 16"/>
          <p:cNvSpPr txBox="1"/>
          <p:nvPr/>
        </p:nvSpPr>
        <p:spPr>
          <a:xfrm>
            <a:off x="1071538" y="357166"/>
            <a:ext cx="771530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</a:rPr>
              <a:t>منشور </a:t>
            </a:r>
            <a:r>
              <a:rPr lang="ar-SY" sz="2800" b="1" dirty="0" err="1" smtClean="0">
                <a:solidFill>
                  <a:srgbClr val="0070C0"/>
                </a:solidFill>
                <a:cs typeface="Simplified Arabic" pitchFamily="2" charset="-78"/>
              </a:rPr>
              <a:t>فورييه</a:t>
            </a:r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</a:rPr>
              <a:t> (التوافقيات الموجودة ضمن إشارة جهد الخرج) :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sp>
        <p:nvSpPr>
          <p:cNvPr id="18" name="مربع نص 17"/>
          <p:cNvSpPr txBox="1"/>
          <p:nvPr/>
        </p:nvSpPr>
        <p:spPr>
          <a:xfrm>
            <a:off x="5429256" y="-71462"/>
            <a:ext cx="335758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– حالة حمل </a:t>
            </a:r>
            <a:r>
              <a:rPr lang="ar-SY" sz="2800" b="1" dirty="0" err="1" smtClean="0">
                <a:solidFill>
                  <a:srgbClr val="FF0000"/>
                </a:solidFill>
                <a:cs typeface="Simplified Arabic" pitchFamily="2" charset="-78"/>
              </a:rPr>
              <a:t>أومي</a:t>
            </a:r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 صرف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11" name="عنصر نائب لرقم الشريحة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23</a:t>
            </a:fld>
            <a:endParaRPr lang="ar-SY" dirty="0"/>
          </a:p>
        </p:txBody>
      </p:sp>
      <p:sp>
        <p:nvSpPr>
          <p:cNvPr id="12" name="عنصر نائب للتاريخ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13" name="عنصر نائب للتذييل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مستطيل 45"/>
          <p:cNvSpPr/>
          <p:nvPr/>
        </p:nvSpPr>
        <p:spPr>
          <a:xfrm>
            <a:off x="214282" y="3214686"/>
            <a:ext cx="3857652" cy="3286148"/>
          </a:xfrm>
          <a:prstGeom prst="rect">
            <a:avLst/>
          </a:prstGeom>
          <a:gradFill>
            <a:gsLst>
              <a:gs pos="0">
                <a:srgbClr val="FFFF99"/>
              </a:gs>
              <a:gs pos="100000">
                <a:srgbClr val="FFFFFF"/>
              </a:gs>
            </a:gsLst>
            <a:lin ang="5400000" scaled="0"/>
          </a:gra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graphicFrame>
        <p:nvGraphicFramePr>
          <p:cNvPr id="165892" name="Object 4"/>
          <p:cNvGraphicFramePr>
            <a:graphicFrameLocks noChangeAspect="1"/>
          </p:cNvGraphicFramePr>
          <p:nvPr/>
        </p:nvGraphicFramePr>
        <p:xfrm>
          <a:off x="3376630" y="2486658"/>
          <a:ext cx="252412" cy="298450"/>
        </p:xfrm>
        <a:graphic>
          <a:graphicData uri="http://schemas.openxmlformats.org/presentationml/2006/ole">
            <p:oleObj spid="_x0000_s165892" name="Equation" r:id="rId3" imgW="139680" imgH="164880" progId="Equation.DSMT4">
              <p:embed/>
            </p:oleObj>
          </a:graphicData>
        </a:graphic>
      </p:graphicFrame>
      <p:graphicFrame>
        <p:nvGraphicFramePr>
          <p:cNvPr id="7" name="Object 4"/>
          <p:cNvGraphicFramePr>
            <a:graphicFrameLocks noChangeAspect="1"/>
          </p:cNvGraphicFramePr>
          <p:nvPr/>
        </p:nvGraphicFramePr>
        <p:xfrm>
          <a:off x="2090746" y="2486658"/>
          <a:ext cx="298450" cy="712787"/>
        </p:xfrm>
        <a:graphic>
          <a:graphicData uri="http://schemas.openxmlformats.org/presentationml/2006/ole">
            <p:oleObj spid="_x0000_s165893" name="Equation" r:id="rId4" imgW="164880" imgH="393480" progId="Equation.DSMT4">
              <p:embed/>
            </p:oleObj>
          </a:graphicData>
        </a:graphic>
      </p:graphicFrame>
      <p:sp>
        <p:nvSpPr>
          <p:cNvPr id="11" name="مربع نص 10"/>
          <p:cNvSpPr txBox="1"/>
          <p:nvPr/>
        </p:nvSpPr>
        <p:spPr>
          <a:xfrm>
            <a:off x="161920" y="514912"/>
            <a:ext cx="92869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err="1" smtClean="0">
                <a:sym typeface="Symbol"/>
              </a:rPr>
              <a:t>v</a:t>
            </a:r>
            <a:r>
              <a:rPr lang="en-US" sz="2000" baseline="-25000" dirty="0" err="1" smtClean="0">
                <a:sym typeface="Symbol"/>
              </a:rPr>
              <a:t>L</a:t>
            </a:r>
            <a:r>
              <a:rPr lang="en-US" sz="2000" dirty="0" err="1" smtClean="0">
                <a:sym typeface="Symbol"/>
              </a:rPr>
              <a:t>,i</a:t>
            </a:r>
            <a:r>
              <a:rPr lang="en-US" sz="2000" baseline="-25000" dirty="0" err="1" smtClean="0">
                <a:sym typeface="Symbol"/>
              </a:rPr>
              <a:t>L</a:t>
            </a:r>
            <a:endParaRPr lang="ar-SY" sz="2000" dirty="0"/>
          </a:p>
        </p:txBody>
      </p:sp>
      <p:graphicFrame>
        <p:nvGraphicFramePr>
          <p:cNvPr id="12" name="Object 4"/>
          <p:cNvGraphicFramePr>
            <a:graphicFrameLocks noChangeAspect="1"/>
          </p:cNvGraphicFramePr>
          <p:nvPr/>
        </p:nvGraphicFramePr>
        <p:xfrm>
          <a:off x="590548" y="1059491"/>
          <a:ext cx="390525" cy="412750"/>
        </p:xfrm>
        <a:graphic>
          <a:graphicData uri="http://schemas.openxmlformats.org/presentationml/2006/ole">
            <p:oleObj spid="_x0000_s165897" name="Equation" r:id="rId5" imgW="215640" imgH="228600" progId="Equation.DSMT4">
              <p:embed/>
            </p:oleObj>
          </a:graphicData>
        </a:graphic>
      </p:graphicFrame>
      <p:graphicFrame>
        <p:nvGraphicFramePr>
          <p:cNvPr id="13" name="Object 4"/>
          <p:cNvGraphicFramePr>
            <a:graphicFrameLocks noChangeAspect="1"/>
          </p:cNvGraphicFramePr>
          <p:nvPr/>
        </p:nvGraphicFramePr>
        <p:xfrm>
          <a:off x="376234" y="2059623"/>
          <a:ext cx="550862" cy="412750"/>
        </p:xfrm>
        <a:graphic>
          <a:graphicData uri="http://schemas.openxmlformats.org/presentationml/2006/ole">
            <p:oleObj spid="_x0000_s165898" name="Equation" r:id="rId6" imgW="304560" imgH="228600" progId="Equation.DSMT4">
              <p:embed/>
            </p:oleObj>
          </a:graphicData>
        </a:graphic>
      </p:graphicFrame>
      <p:pic>
        <p:nvPicPr>
          <p:cNvPr id="165899" name="Picture 1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47738" y="916615"/>
            <a:ext cx="3695700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5" name="Object 4"/>
          <p:cNvGraphicFramePr>
            <a:graphicFrameLocks noChangeAspect="1"/>
          </p:cNvGraphicFramePr>
          <p:nvPr/>
        </p:nvGraphicFramePr>
        <p:xfrm>
          <a:off x="1010884" y="285728"/>
          <a:ext cx="387350" cy="823912"/>
        </p:xfrm>
        <a:graphic>
          <a:graphicData uri="http://schemas.openxmlformats.org/presentationml/2006/ole">
            <p:oleObj spid="_x0000_s165900" name="Equation" r:id="rId8" imgW="215640" imgH="457200" progId="Equation.DSMT4">
              <p:embed/>
            </p:oleObj>
          </a:graphicData>
        </a:graphic>
      </p:graphicFrame>
      <p:graphicFrame>
        <p:nvGraphicFramePr>
          <p:cNvPr id="16" name="Object 4"/>
          <p:cNvGraphicFramePr>
            <a:graphicFrameLocks noChangeAspect="1"/>
          </p:cNvGraphicFramePr>
          <p:nvPr/>
        </p:nvGraphicFramePr>
        <p:xfrm>
          <a:off x="1619250" y="285728"/>
          <a:ext cx="319088" cy="823912"/>
        </p:xfrm>
        <a:graphic>
          <a:graphicData uri="http://schemas.openxmlformats.org/presentationml/2006/ole">
            <p:oleObj spid="_x0000_s165901" name="Equation" r:id="rId9" imgW="177480" imgH="457200" progId="Equation.DSMT4">
              <p:embed/>
            </p:oleObj>
          </a:graphicData>
        </a:graphic>
      </p:graphicFrame>
      <p:graphicFrame>
        <p:nvGraphicFramePr>
          <p:cNvPr id="17" name="Object 4"/>
          <p:cNvGraphicFramePr>
            <a:graphicFrameLocks noChangeAspect="1"/>
          </p:cNvGraphicFramePr>
          <p:nvPr/>
        </p:nvGraphicFramePr>
        <p:xfrm>
          <a:off x="2246644" y="306433"/>
          <a:ext cx="387350" cy="823912"/>
        </p:xfrm>
        <a:graphic>
          <a:graphicData uri="http://schemas.openxmlformats.org/presentationml/2006/ole">
            <p:oleObj spid="_x0000_s165902" name="Equation" r:id="rId10" imgW="215640" imgH="457200" progId="Equation.DSMT4">
              <p:embed/>
            </p:oleObj>
          </a:graphicData>
        </a:graphic>
      </p:graphicFrame>
      <p:graphicFrame>
        <p:nvGraphicFramePr>
          <p:cNvPr id="18" name="Object 4"/>
          <p:cNvGraphicFramePr>
            <a:graphicFrameLocks noChangeAspect="1"/>
          </p:cNvGraphicFramePr>
          <p:nvPr/>
        </p:nvGraphicFramePr>
        <p:xfrm>
          <a:off x="2876550" y="320081"/>
          <a:ext cx="319088" cy="823912"/>
        </p:xfrm>
        <a:graphic>
          <a:graphicData uri="http://schemas.openxmlformats.org/presentationml/2006/ole">
            <p:oleObj spid="_x0000_s165903" name="Equation" r:id="rId11" imgW="177480" imgH="457200" progId="Equation.DSMT4">
              <p:embed/>
            </p:oleObj>
          </a:graphicData>
        </a:graphic>
      </p:graphicFrame>
      <p:graphicFrame>
        <p:nvGraphicFramePr>
          <p:cNvPr id="165904" name="Object 16"/>
          <p:cNvGraphicFramePr>
            <a:graphicFrameLocks noChangeAspect="1"/>
          </p:cNvGraphicFramePr>
          <p:nvPr/>
        </p:nvGraphicFramePr>
        <p:xfrm>
          <a:off x="222250" y="3857625"/>
          <a:ext cx="3871913" cy="968375"/>
        </p:xfrm>
        <a:graphic>
          <a:graphicData uri="http://schemas.openxmlformats.org/presentationml/2006/ole">
            <p:oleObj spid="_x0000_s165904" name="Equation" r:id="rId12" imgW="1930320" imgH="482400" progId="Equation.DSMT4">
              <p:embed/>
            </p:oleObj>
          </a:graphicData>
        </a:graphic>
      </p:graphicFrame>
      <p:graphicFrame>
        <p:nvGraphicFramePr>
          <p:cNvPr id="20" name="Object 16"/>
          <p:cNvGraphicFramePr>
            <a:graphicFrameLocks noChangeAspect="1"/>
          </p:cNvGraphicFramePr>
          <p:nvPr/>
        </p:nvGraphicFramePr>
        <p:xfrm>
          <a:off x="617538" y="5000625"/>
          <a:ext cx="2771775" cy="1244600"/>
        </p:xfrm>
        <a:graphic>
          <a:graphicData uri="http://schemas.openxmlformats.org/presentationml/2006/ole">
            <p:oleObj spid="_x0000_s165905" name="Equation" r:id="rId13" imgW="1384200" imgH="622080" progId="Equation.DSMT4">
              <p:embed/>
            </p:oleObj>
          </a:graphicData>
        </a:graphic>
      </p:graphicFrame>
      <p:sp>
        <p:nvSpPr>
          <p:cNvPr id="23" name="مربع نص 22"/>
          <p:cNvSpPr txBox="1"/>
          <p:nvPr/>
        </p:nvSpPr>
        <p:spPr>
          <a:xfrm>
            <a:off x="-71470" y="2600262"/>
            <a:ext cx="142879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 smtClean="0">
                <a:cs typeface="Simplified Arabic" pitchFamily="2" charset="-78"/>
              </a:rPr>
              <a:t>الشكل 2 - 6</a:t>
            </a:r>
          </a:p>
        </p:txBody>
      </p:sp>
      <p:sp>
        <p:nvSpPr>
          <p:cNvPr id="24" name="مربع نص 23"/>
          <p:cNvSpPr txBox="1"/>
          <p:nvPr/>
        </p:nvSpPr>
        <p:spPr>
          <a:xfrm>
            <a:off x="4857752" y="-71462"/>
            <a:ext cx="392909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– حالة حمل </a:t>
            </a:r>
            <a:r>
              <a:rPr lang="ar-SY" sz="2800" b="1" dirty="0" err="1" smtClean="0">
                <a:solidFill>
                  <a:srgbClr val="FF0000"/>
                </a:solidFill>
                <a:cs typeface="Simplified Arabic" pitchFamily="2" charset="-78"/>
              </a:rPr>
              <a:t>أومي</a:t>
            </a:r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 تحريضي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25" name="سهم لأعلى 24"/>
          <p:cNvSpPr/>
          <p:nvPr/>
        </p:nvSpPr>
        <p:spPr>
          <a:xfrm>
            <a:off x="1785918" y="2214554"/>
            <a:ext cx="142876" cy="642942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6" name="سهم لأعلى 25"/>
          <p:cNvSpPr/>
          <p:nvPr/>
        </p:nvSpPr>
        <p:spPr>
          <a:xfrm>
            <a:off x="2357422" y="2214554"/>
            <a:ext cx="142876" cy="642942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7" name="سهم لأعلى 26"/>
          <p:cNvSpPr/>
          <p:nvPr/>
        </p:nvSpPr>
        <p:spPr>
          <a:xfrm>
            <a:off x="2928926" y="2214554"/>
            <a:ext cx="142876" cy="642942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8" name="سهم لأعلى 27"/>
          <p:cNvSpPr/>
          <p:nvPr/>
        </p:nvSpPr>
        <p:spPr>
          <a:xfrm>
            <a:off x="3643306" y="2214554"/>
            <a:ext cx="142876" cy="642942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graphicFrame>
        <p:nvGraphicFramePr>
          <p:cNvPr id="29" name="Object 4"/>
          <p:cNvGraphicFramePr>
            <a:graphicFrameLocks noChangeAspect="1"/>
          </p:cNvGraphicFramePr>
          <p:nvPr/>
        </p:nvGraphicFramePr>
        <p:xfrm>
          <a:off x="3500430" y="306433"/>
          <a:ext cx="387350" cy="823912"/>
        </p:xfrm>
        <a:graphic>
          <a:graphicData uri="http://schemas.openxmlformats.org/presentationml/2006/ole">
            <p:oleObj spid="_x0000_s165907" name="Equation" r:id="rId14" imgW="215640" imgH="457200" progId="Equation.DSMT4">
              <p:embed/>
            </p:oleObj>
          </a:graphicData>
        </a:graphic>
      </p:graphicFrame>
      <p:graphicFrame>
        <p:nvGraphicFramePr>
          <p:cNvPr id="30" name="Object 10"/>
          <p:cNvGraphicFramePr>
            <a:graphicFrameLocks noChangeAspect="1"/>
          </p:cNvGraphicFramePr>
          <p:nvPr/>
        </p:nvGraphicFramePr>
        <p:xfrm>
          <a:off x="4084638" y="3092450"/>
          <a:ext cx="4772025" cy="455613"/>
        </p:xfrm>
        <a:graphic>
          <a:graphicData uri="http://schemas.openxmlformats.org/presentationml/2006/ole">
            <p:oleObj spid="_x0000_s165908" name="Equation" r:id="rId15" imgW="2400120" imgH="228600" progId="Equation.DSMT4">
              <p:embed/>
            </p:oleObj>
          </a:graphicData>
        </a:graphic>
      </p:graphicFrame>
      <p:sp>
        <p:nvSpPr>
          <p:cNvPr id="31" name="مربع نص 30"/>
          <p:cNvSpPr txBox="1"/>
          <p:nvPr/>
        </p:nvSpPr>
        <p:spPr>
          <a:xfrm>
            <a:off x="3786182" y="2477152"/>
            <a:ext cx="507209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en-US" sz="2700" b="1" dirty="0" smtClean="0">
                <a:cs typeface="Simplified Arabic" pitchFamily="2" charset="-78"/>
              </a:rPr>
              <a:t>t=T/2</a:t>
            </a:r>
            <a:r>
              <a:rPr lang="ar-SY" sz="2700" b="1" dirty="0" smtClean="0">
                <a:cs typeface="Simplified Arabic" pitchFamily="2" charset="-78"/>
              </a:rPr>
              <a:t> : </a:t>
            </a:r>
            <a:r>
              <a:rPr lang="en-US" sz="2700" b="1" dirty="0" smtClean="0">
                <a:cs typeface="Simplified Arabic" pitchFamily="2" charset="-78"/>
              </a:rPr>
              <a:t>T</a:t>
            </a:r>
            <a:r>
              <a:rPr lang="en-US" sz="2700" b="1" baseline="-25000" dirty="0" smtClean="0">
                <a:cs typeface="Simplified Arabic" pitchFamily="2" charset="-78"/>
              </a:rPr>
              <a:t>1,2</a:t>
            </a:r>
            <a:r>
              <a:rPr lang="en-US" sz="2700" b="1" dirty="0" smtClean="0">
                <a:cs typeface="Simplified Arabic" pitchFamily="2" charset="-78"/>
              </a:rPr>
              <a:t>(off) T</a:t>
            </a:r>
            <a:r>
              <a:rPr lang="en-US" sz="2700" b="1" baseline="-25000" dirty="0" smtClean="0">
                <a:cs typeface="Simplified Arabic" pitchFamily="2" charset="-78"/>
              </a:rPr>
              <a:t>3,4</a:t>
            </a:r>
            <a:r>
              <a:rPr lang="en-US" sz="2700" b="1" dirty="0" smtClean="0">
                <a:cs typeface="Simplified Arabic" pitchFamily="2" charset="-78"/>
              </a:rPr>
              <a:t>(on)</a:t>
            </a:r>
            <a:endParaRPr lang="ar-SY" sz="2700" b="1" dirty="0">
              <a:cs typeface="Simplified Arabic" pitchFamily="2" charset="-78"/>
            </a:endParaRPr>
          </a:p>
        </p:txBody>
      </p:sp>
      <p:sp>
        <p:nvSpPr>
          <p:cNvPr id="32" name="مربع نص 31"/>
          <p:cNvSpPr txBox="1"/>
          <p:nvPr/>
        </p:nvSpPr>
        <p:spPr>
          <a:xfrm>
            <a:off x="7072330" y="3571876"/>
            <a:ext cx="171451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en-US" sz="2800" b="1" dirty="0" err="1" smtClean="0">
                <a:cs typeface="Simplified Arabic" pitchFamily="2" charset="-78"/>
              </a:rPr>
              <a:t>i</a:t>
            </a:r>
            <a:r>
              <a:rPr lang="en-US" sz="2800" b="1" baseline="-25000" dirty="0" err="1" smtClean="0">
                <a:cs typeface="Simplified Arabic" pitchFamily="2" charset="-78"/>
              </a:rPr>
              <a:t>L</a:t>
            </a:r>
            <a:r>
              <a:rPr lang="en-US" sz="2800" b="1" dirty="0" smtClean="0">
                <a:cs typeface="Simplified Arabic" pitchFamily="2" charset="-78"/>
              </a:rPr>
              <a:t> &lt; 0</a:t>
            </a:r>
            <a:r>
              <a:rPr lang="ar-SY" sz="2800" b="1" dirty="0" smtClean="0">
                <a:cs typeface="Simplified Arabic" pitchFamily="2" charset="-78"/>
              </a:rPr>
              <a:t> :</a:t>
            </a:r>
            <a:endParaRPr lang="ar-SY" sz="2800" b="1" dirty="0">
              <a:cs typeface="Simplified Arabic" pitchFamily="2" charset="-78"/>
            </a:endParaRPr>
          </a:p>
        </p:txBody>
      </p:sp>
      <p:graphicFrame>
        <p:nvGraphicFramePr>
          <p:cNvPr id="33" name="Object 10"/>
          <p:cNvGraphicFramePr>
            <a:graphicFrameLocks noChangeAspect="1"/>
          </p:cNvGraphicFramePr>
          <p:nvPr/>
        </p:nvGraphicFramePr>
        <p:xfrm>
          <a:off x="4552950" y="4092575"/>
          <a:ext cx="4267200" cy="455613"/>
        </p:xfrm>
        <a:graphic>
          <a:graphicData uri="http://schemas.openxmlformats.org/presentationml/2006/ole">
            <p:oleObj spid="_x0000_s165909" name="Equation" r:id="rId16" imgW="2145960" imgH="228600" progId="Equation.DSMT4">
              <p:embed/>
            </p:oleObj>
          </a:graphicData>
        </a:graphic>
      </p:graphicFrame>
      <p:sp>
        <p:nvSpPr>
          <p:cNvPr id="34" name="مربع نص 33"/>
          <p:cNvSpPr txBox="1"/>
          <p:nvPr/>
        </p:nvSpPr>
        <p:spPr>
          <a:xfrm>
            <a:off x="4286248" y="4643446"/>
            <a:ext cx="457203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en-US" sz="2800" b="1" dirty="0" smtClean="0">
                <a:cs typeface="Simplified Arabic" pitchFamily="2" charset="-78"/>
              </a:rPr>
              <a:t>t=T</a:t>
            </a:r>
            <a:r>
              <a:rPr lang="ar-SY" sz="2800" b="1" dirty="0" smtClean="0">
                <a:cs typeface="Simplified Arabic" pitchFamily="2" charset="-78"/>
              </a:rPr>
              <a:t> : </a:t>
            </a:r>
            <a:r>
              <a:rPr lang="en-US" sz="2800" b="1" dirty="0" smtClean="0">
                <a:cs typeface="Simplified Arabic" pitchFamily="2" charset="-78"/>
              </a:rPr>
              <a:t>T</a:t>
            </a:r>
            <a:r>
              <a:rPr lang="en-US" sz="2800" b="1" baseline="-25000" dirty="0" smtClean="0">
                <a:cs typeface="Simplified Arabic" pitchFamily="2" charset="-78"/>
              </a:rPr>
              <a:t>1,2</a:t>
            </a:r>
            <a:r>
              <a:rPr lang="en-US" sz="2800" b="1" dirty="0" smtClean="0">
                <a:cs typeface="Simplified Arabic" pitchFamily="2" charset="-78"/>
              </a:rPr>
              <a:t>(on) T</a:t>
            </a:r>
            <a:r>
              <a:rPr lang="en-US" sz="2800" b="1" baseline="-25000" dirty="0" smtClean="0">
                <a:cs typeface="Simplified Arabic" pitchFamily="2" charset="-78"/>
              </a:rPr>
              <a:t>3,4</a:t>
            </a:r>
            <a:r>
              <a:rPr lang="en-US" sz="2800" b="1" dirty="0" smtClean="0">
                <a:cs typeface="Simplified Arabic" pitchFamily="2" charset="-78"/>
              </a:rPr>
              <a:t>(off)</a:t>
            </a:r>
            <a:endParaRPr lang="ar-SY" sz="2800" b="1" dirty="0">
              <a:cs typeface="Simplified Arabic" pitchFamily="2" charset="-78"/>
            </a:endParaRPr>
          </a:p>
        </p:txBody>
      </p:sp>
      <p:graphicFrame>
        <p:nvGraphicFramePr>
          <p:cNvPr id="35" name="Object 10"/>
          <p:cNvGraphicFramePr>
            <a:graphicFrameLocks noChangeAspect="1"/>
          </p:cNvGraphicFramePr>
          <p:nvPr/>
        </p:nvGraphicFramePr>
        <p:xfrm>
          <a:off x="4083050" y="5307013"/>
          <a:ext cx="4748213" cy="455612"/>
        </p:xfrm>
        <a:graphic>
          <a:graphicData uri="http://schemas.openxmlformats.org/presentationml/2006/ole">
            <p:oleObj spid="_x0000_s165910" name="Equation" r:id="rId17" imgW="2387520" imgH="228600" progId="Equation.DSMT4">
              <p:embed/>
            </p:oleObj>
          </a:graphicData>
        </a:graphic>
      </p:graphicFrame>
      <p:pic>
        <p:nvPicPr>
          <p:cNvPr id="36" name="صورة 35" descr="power2_fig2_4_T12.jpg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714876" y="500042"/>
            <a:ext cx="4050792" cy="1770888"/>
          </a:xfrm>
          <a:prstGeom prst="rect">
            <a:avLst/>
          </a:prstGeom>
        </p:spPr>
      </p:pic>
      <p:pic>
        <p:nvPicPr>
          <p:cNvPr id="37" name="صورة 36" descr="power2_fig2_4_D34.jpg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714876" y="500042"/>
            <a:ext cx="4050792" cy="1770888"/>
          </a:xfrm>
          <a:prstGeom prst="rect">
            <a:avLst/>
          </a:prstGeom>
        </p:spPr>
      </p:pic>
      <p:sp>
        <p:nvSpPr>
          <p:cNvPr id="4" name="مربع نص 3"/>
          <p:cNvSpPr txBox="1"/>
          <p:nvPr/>
        </p:nvSpPr>
        <p:spPr>
          <a:xfrm>
            <a:off x="4233886" y="1202367"/>
            <a:ext cx="35719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>
                <a:sym typeface="Symbol"/>
              </a:rPr>
              <a:t>t</a:t>
            </a:r>
            <a:endParaRPr lang="ar-SY" sz="2000" dirty="0"/>
          </a:p>
        </p:txBody>
      </p:sp>
      <p:pic>
        <p:nvPicPr>
          <p:cNvPr id="38" name="صورة 37" descr="power2_fig2_4_T34.jpg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714876" y="500042"/>
            <a:ext cx="4050792" cy="1770888"/>
          </a:xfrm>
          <a:prstGeom prst="rect">
            <a:avLst/>
          </a:prstGeom>
        </p:spPr>
      </p:pic>
      <p:pic>
        <p:nvPicPr>
          <p:cNvPr id="39" name="صورة 38" descr="power2_fig2_4_D12.jpg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714876" y="500042"/>
            <a:ext cx="4050792" cy="1770888"/>
          </a:xfrm>
          <a:prstGeom prst="rect">
            <a:avLst/>
          </a:prstGeom>
        </p:spPr>
      </p:pic>
      <p:pic>
        <p:nvPicPr>
          <p:cNvPr id="40" name="صورة 39" descr="power2_fig2_4.jpg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714876" y="500042"/>
            <a:ext cx="4087368" cy="1770888"/>
          </a:xfrm>
          <a:prstGeom prst="rect">
            <a:avLst/>
          </a:prstGeom>
        </p:spPr>
      </p:pic>
      <p:sp>
        <p:nvSpPr>
          <p:cNvPr id="45" name="مربع نص 44"/>
          <p:cNvSpPr txBox="1"/>
          <p:nvPr/>
        </p:nvSpPr>
        <p:spPr>
          <a:xfrm>
            <a:off x="214282" y="3214686"/>
            <a:ext cx="385765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معادلة التيار </a:t>
            </a:r>
            <a:r>
              <a:rPr lang="en-US" sz="2800" b="1" dirty="0" smtClean="0">
                <a:solidFill>
                  <a:srgbClr val="FF0000"/>
                </a:solidFill>
                <a:cs typeface="Simplified Arabic" pitchFamily="2" charset="-78"/>
              </a:rPr>
              <a:t>0 </a:t>
            </a:r>
            <a:r>
              <a:rPr lang="en-US" sz="2800" b="1" dirty="0" smtClean="0">
                <a:solidFill>
                  <a:srgbClr val="FF0000"/>
                </a:solidFill>
                <a:cs typeface="Simplified Arabic" pitchFamily="2" charset="-78"/>
                <a:sym typeface="Symbol"/>
              </a:rPr>
              <a:t> t  T/2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grpSp>
        <p:nvGrpSpPr>
          <p:cNvPr id="54" name="مجموعة 53"/>
          <p:cNvGrpSpPr/>
          <p:nvPr/>
        </p:nvGrpSpPr>
        <p:grpSpPr>
          <a:xfrm>
            <a:off x="500034" y="2071678"/>
            <a:ext cx="2428892" cy="2280652"/>
            <a:chOff x="500034" y="2071678"/>
            <a:chExt cx="2428892" cy="2280652"/>
          </a:xfrm>
        </p:grpSpPr>
        <p:sp>
          <p:nvSpPr>
            <p:cNvPr id="48" name="مربع نص 47"/>
            <p:cNvSpPr txBox="1"/>
            <p:nvPr/>
          </p:nvSpPr>
          <p:spPr>
            <a:xfrm>
              <a:off x="500034" y="3429000"/>
              <a:ext cx="2428892" cy="9233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square" rtlCol="1">
              <a:spAutoFit/>
            </a:bodyPr>
            <a:lstStyle/>
            <a:p>
              <a:pPr algn="just"/>
              <a:r>
                <a:rPr lang="ar-SY" sz="2700" b="1" dirty="0" smtClean="0">
                  <a:cs typeface="Simplified Arabic" pitchFamily="2" charset="-78"/>
                </a:rPr>
                <a:t>الحمولة تستهلك الطاقة من المنبع</a:t>
              </a:r>
              <a:endParaRPr lang="ar-SY" sz="2700" b="1" dirty="0">
                <a:cs typeface="Simplified Arabic" pitchFamily="2" charset="-78"/>
              </a:endParaRPr>
            </a:p>
          </p:txBody>
        </p:sp>
        <p:cxnSp>
          <p:nvCxnSpPr>
            <p:cNvPr id="50" name="رابط كسهم مستقيم 49"/>
            <p:cNvCxnSpPr/>
            <p:nvPr/>
          </p:nvCxnSpPr>
          <p:spPr>
            <a:xfrm rot="16200000" flipV="1">
              <a:off x="1142976" y="2714620"/>
              <a:ext cx="1357322" cy="7143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رابط كسهم مستقيم 50"/>
            <p:cNvCxnSpPr/>
            <p:nvPr/>
          </p:nvCxnSpPr>
          <p:spPr>
            <a:xfrm rot="5400000" flipH="1" flipV="1">
              <a:off x="1750199" y="2250273"/>
              <a:ext cx="1285884" cy="1071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مجموعة 54"/>
          <p:cNvGrpSpPr/>
          <p:nvPr/>
        </p:nvGrpSpPr>
        <p:grpSpPr>
          <a:xfrm>
            <a:off x="1142976" y="2071678"/>
            <a:ext cx="2500330" cy="2280652"/>
            <a:chOff x="428596" y="2071678"/>
            <a:chExt cx="2500330" cy="2280652"/>
          </a:xfrm>
        </p:grpSpPr>
        <p:sp>
          <p:nvSpPr>
            <p:cNvPr id="56" name="مربع نص 55"/>
            <p:cNvSpPr txBox="1"/>
            <p:nvPr/>
          </p:nvSpPr>
          <p:spPr>
            <a:xfrm>
              <a:off x="857224" y="3429000"/>
              <a:ext cx="2071702" cy="9233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square" rtlCol="1">
              <a:spAutoFit/>
            </a:bodyPr>
            <a:lstStyle/>
            <a:p>
              <a:pPr algn="just"/>
              <a:r>
                <a:rPr lang="ar-SY" sz="2700" b="1" dirty="0" smtClean="0">
                  <a:cs typeface="Simplified Arabic" pitchFamily="2" charset="-78"/>
                </a:rPr>
                <a:t>الحمولة تعيد الطاقة إلى المنبع</a:t>
              </a:r>
              <a:endParaRPr lang="ar-SY" sz="2700" b="1" dirty="0">
                <a:cs typeface="Simplified Arabic" pitchFamily="2" charset="-78"/>
              </a:endParaRPr>
            </a:p>
          </p:txBody>
        </p:sp>
        <p:cxnSp>
          <p:nvCxnSpPr>
            <p:cNvPr id="57" name="رابط كسهم مستقيم 56"/>
            <p:cNvCxnSpPr/>
            <p:nvPr/>
          </p:nvCxnSpPr>
          <p:spPr>
            <a:xfrm rot="16200000" flipV="1">
              <a:off x="1142976" y="2714620"/>
              <a:ext cx="1357322" cy="7143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رابط كسهم مستقيم 57"/>
            <p:cNvCxnSpPr/>
            <p:nvPr/>
          </p:nvCxnSpPr>
          <p:spPr>
            <a:xfrm rot="10800000">
              <a:off x="428596" y="2071678"/>
              <a:ext cx="1428760" cy="135732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عنصر نائب لرقم الشريحة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24</a:t>
            </a:fld>
            <a:endParaRPr lang="ar-SY" dirty="0"/>
          </a:p>
        </p:txBody>
      </p:sp>
      <p:sp>
        <p:nvSpPr>
          <p:cNvPr id="44" name="عنصر نائب للتاريخ 4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47" name="عنصر نائب للتذييل 4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6" dur="500"/>
                                        <p:tgtEl>
                                          <p:spTgt spid="165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25" grpId="0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31" grpId="0"/>
      <p:bldP spid="32" grpId="0"/>
      <p:bldP spid="34" grpId="0"/>
      <p:bldP spid="45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صورة 19" descr="power2_fig2_7.jp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667086" y="285728"/>
            <a:ext cx="5833872" cy="2331720"/>
          </a:xfrm>
          <a:prstGeom prst="rect">
            <a:avLst/>
          </a:prstGeom>
        </p:spPr>
      </p:pic>
      <p:sp>
        <p:nvSpPr>
          <p:cNvPr id="4" name="مربع نص 3"/>
          <p:cNvSpPr txBox="1"/>
          <p:nvPr/>
        </p:nvSpPr>
        <p:spPr>
          <a:xfrm>
            <a:off x="4214810" y="-71462"/>
            <a:ext cx="442915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ج – المبدلة القالبة ثلاثية الطور :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17" name="مربع نص 16"/>
          <p:cNvSpPr txBox="1"/>
          <p:nvPr/>
        </p:nvSpPr>
        <p:spPr>
          <a:xfrm>
            <a:off x="285720" y="3071810"/>
            <a:ext cx="8501122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ar-SY" sz="2800" b="1" dirty="0" smtClean="0">
                <a:solidFill>
                  <a:srgbClr val="002060"/>
                </a:solidFill>
                <a:cs typeface="Simplified Arabic" pitchFamily="2" charset="-78"/>
              </a:rPr>
              <a:t> تتألف هذه الدارة من ستة مفاتيح الكترونية وستة </a:t>
            </a:r>
            <a:r>
              <a:rPr lang="ar-SY" sz="2800" b="1" dirty="0" err="1" smtClean="0">
                <a:solidFill>
                  <a:srgbClr val="002060"/>
                </a:solidFill>
                <a:cs typeface="Simplified Arabic" pitchFamily="2" charset="-78"/>
              </a:rPr>
              <a:t>ديودات</a:t>
            </a:r>
            <a:r>
              <a:rPr lang="ar-SY" sz="2800" b="1" dirty="0" smtClean="0">
                <a:solidFill>
                  <a:srgbClr val="002060"/>
                </a:solidFill>
                <a:cs typeface="Simplified Arabic" pitchFamily="2" charset="-78"/>
              </a:rPr>
              <a:t> حماية مشكلةً ثلاثة قالبات مستقلة أحادية الطور نصف </a:t>
            </a:r>
            <a:r>
              <a:rPr lang="ar-SY" sz="2800" b="1" dirty="0" err="1" smtClean="0">
                <a:solidFill>
                  <a:srgbClr val="002060"/>
                </a:solidFill>
                <a:cs typeface="Simplified Arabic" pitchFamily="2" charset="-78"/>
              </a:rPr>
              <a:t>جسرية</a:t>
            </a:r>
            <a:r>
              <a:rPr lang="ar-SY" sz="2800" b="1" dirty="0" smtClean="0">
                <a:solidFill>
                  <a:srgbClr val="002060"/>
                </a:solidFill>
                <a:cs typeface="Simplified Arabic" pitchFamily="2" charset="-78"/>
              </a:rPr>
              <a:t>. </a:t>
            </a:r>
            <a:endParaRPr lang="ar-SY" sz="2800" b="1" dirty="0">
              <a:solidFill>
                <a:srgbClr val="002060"/>
              </a:solidFill>
              <a:cs typeface="Simplified Arabic" pitchFamily="2" charset="-78"/>
            </a:endParaRPr>
          </a:p>
        </p:txBody>
      </p:sp>
      <p:sp>
        <p:nvSpPr>
          <p:cNvPr id="18" name="مربع نص 17"/>
          <p:cNvSpPr txBox="1"/>
          <p:nvPr/>
        </p:nvSpPr>
        <p:spPr>
          <a:xfrm>
            <a:off x="285720" y="3929066"/>
            <a:ext cx="8501122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ar-SY" sz="2800" b="1" dirty="0" smtClean="0">
                <a:solidFill>
                  <a:schemeClr val="accent1">
                    <a:lumMod val="50000"/>
                  </a:schemeClr>
                </a:solidFill>
                <a:cs typeface="Simplified Arabic" pitchFamily="2" charset="-78"/>
              </a:rPr>
              <a:t> تعمل هذه القالبات بشكل متماثل لكن بإزاحة 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120</a:t>
            </a:r>
            <a:r>
              <a:rPr lang="en-US" sz="2800" b="1" baseline="30000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</a:t>
            </a:r>
            <a:r>
              <a:rPr lang="ar-SY" sz="28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ar-SY" sz="2800" b="1" dirty="0" smtClean="0">
                <a:solidFill>
                  <a:schemeClr val="accent1">
                    <a:lumMod val="50000"/>
                  </a:schemeClr>
                </a:solidFill>
                <a:cs typeface="Simplified Arabic" pitchFamily="2" charset="-78"/>
                <a:sym typeface="Symbol"/>
              </a:rPr>
              <a:t>بين الواحدة والأخرى للحصول على جهد ثلاثي الطور متوازن</a:t>
            </a:r>
            <a:r>
              <a:rPr lang="ar-SY" sz="2800" b="1" dirty="0" smtClean="0">
                <a:solidFill>
                  <a:schemeClr val="accent1">
                    <a:lumMod val="50000"/>
                  </a:schemeClr>
                </a:solidFill>
                <a:cs typeface="Simplified Arabic" pitchFamily="2" charset="-78"/>
              </a:rPr>
              <a:t>. </a:t>
            </a:r>
            <a:endParaRPr lang="ar-SY" sz="2800" b="1" dirty="0">
              <a:solidFill>
                <a:schemeClr val="accent1">
                  <a:lumMod val="50000"/>
                </a:schemeClr>
              </a:solidFill>
              <a:cs typeface="Simplified Arabic" pitchFamily="2" charset="-78"/>
            </a:endParaRPr>
          </a:p>
        </p:txBody>
      </p:sp>
      <p:sp>
        <p:nvSpPr>
          <p:cNvPr id="19" name="مربع نص 18"/>
          <p:cNvSpPr txBox="1"/>
          <p:nvPr/>
        </p:nvSpPr>
        <p:spPr>
          <a:xfrm>
            <a:off x="285720" y="4857760"/>
            <a:ext cx="8501122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ar-SY" sz="2800" b="1" dirty="0" smtClean="0">
                <a:solidFill>
                  <a:srgbClr val="C00000"/>
                </a:solidFill>
                <a:cs typeface="Simplified Arabic" pitchFamily="2" charset="-78"/>
              </a:rPr>
              <a:t> لا يمكن أن يعمل بشكل متزامن مفتاحين الكترونيين من نفس القالبة بل يجب أن يعملان بطريقة الإتمام. </a:t>
            </a:r>
            <a:endParaRPr lang="ar-SY" sz="2800" b="1" dirty="0">
              <a:solidFill>
                <a:srgbClr val="C00000"/>
              </a:solidFill>
              <a:cs typeface="Simplified Arabic" pitchFamily="2" charset="-78"/>
            </a:endParaRPr>
          </a:p>
        </p:txBody>
      </p:sp>
      <p:sp>
        <p:nvSpPr>
          <p:cNvPr id="23" name="مربع نص 22"/>
          <p:cNvSpPr txBox="1"/>
          <p:nvPr/>
        </p:nvSpPr>
        <p:spPr>
          <a:xfrm>
            <a:off x="357158" y="5618165"/>
            <a:ext cx="8429684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ar-SY" sz="2800" b="1" dirty="0" smtClean="0">
                <a:solidFill>
                  <a:schemeClr val="accent6">
                    <a:lumMod val="50000"/>
                  </a:schemeClr>
                </a:solidFill>
                <a:cs typeface="Simplified Arabic" pitchFamily="2" charset="-78"/>
              </a:rPr>
              <a:t> حسب المفتاح الالكتروني الممرر يتبدل جهد خرج القالبة أحادية الطور  في كل نصف دور بين 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/2</a:t>
            </a:r>
            <a:r>
              <a:rPr lang="ar-SY" sz="2800" b="1" dirty="0" smtClean="0">
                <a:solidFill>
                  <a:schemeClr val="accent6">
                    <a:lumMod val="50000"/>
                  </a:schemeClr>
                </a:solidFill>
                <a:cs typeface="Simplified Arabic" pitchFamily="2" charset="-78"/>
              </a:rPr>
              <a:t> و 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–U</a:t>
            </a:r>
            <a:r>
              <a:rPr lang="en-US" sz="2800" b="1" baseline="-250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/2</a:t>
            </a:r>
            <a:r>
              <a:rPr lang="ar-SY" sz="2800" b="1" dirty="0" smtClean="0">
                <a:solidFill>
                  <a:schemeClr val="accent6">
                    <a:lumMod val="50000"/>
                  </a:schemeClr>
                </a:solidFill>
                <a:cs typeface="Simplified Arabic" pitchFamily="2" charset="-78"/>
              </a:rPr>
              <a:t>.</a:t>
            </a:r>
            <a:endParaRPr lang="ar-SY" sz="2800" b="1" dirty="0">
              <a:solidFill>
                <a:schemeClr val="accent6">
                  <a:lumMod val="50000"/>
                </a:schemeClr>
              </a:solidFill>
              <a:cs typeface="Simplified Arabic" pitchFamily="2" charset="-78"/>
            </a:endParaRPr>
          </a:p>
        </p:txBody>
      </p:sp>
      <p:sp>
        <p:nvSpPr>
          <p:cNvPr id="9" name="عنصر نائب لرقم الشريحة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25</a:t>
            </a:fld>
            <a:endParaRPr lang="ar-SY" dirty="0"/>
          </a:p>
        </p:txBody>
      </p:sp>
      <p:sp>
        <p:nvSpPr>
          <p:cNvPr id="10" name="عنصر نائب للتاريخ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11" name="عنصر نائب للتذييل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صورة 19" descr="power2_fig2_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7086" y="285728"/>
            <a:ext cx="5833872" cy="2331720"/>
          </a:xfrm>
          <a:prstGeom prst="rect">
            <a:avLst/>
          </a:prstGeom>
        </p:spPr>
      </p:pic>
      <p:graphicFrame>
        <p:nvGraphicFramePr>
          <p:cNvPr id="169986" name="Object 2"/>
          <p:cNvGraphicFramePr>
            <a:graphicFrameLocks noChangeAspect="1"/>
          </p:cNvGraphicFramePr>
          <p:nvPr/>
        </p:nvGraphicFramePr>
        <p:xfrm>
          <a:off x="928662" y="3500438"/>
          <a:ext cx="2868612" cy="787400"/>
        </p:xfrm>
        <a:graphic>
          <a:graphicData uri="http://schemas.openxmlformats.org/presentationml/2006/ole">
            <p:oleObj spid="_x0000_s220162" name="Equation" r:id="rId4" imgW="1434960" imgH="393480" progId="Equation.DSMT4">
              <p:embed/>
            </p:oleObj>
          </a:graphicData>
        </a:graphic>
      </p:graphicFrame>
      <p:graphicFrame>
        <p:nvGraphicFramePr>
          <p:cNvPr id="10" name="Object 2"/>
          <p:cNvGraphicFramePr>
            <a:graphicFrameLocks noChangeAspect="1"/>
          </p:cNvGraphicFramePr>
          <p:nvPr/>
        </p:nvGraphicFramePr>
        <p:xfrm>
          <a:off x="5286380" y="3500438"/>
          <a:ext cx="3198813" cy="787400"/>
        </p:xfrm>
        <a:graphic>
          <a:graphicData uri="http://schemas.openxmlformats.org/presentationml/2006/ole">
            <p:oleObj spid="_x0000_s220163" name="Equation" r:id="rId5" imgW="1600200" imgH="393480" progId="Equation.DSMT4">
              <p:embed/>
            </p:oleObj>
          </a:graphicData>
        </a:graphic>
      </p:graphicFrame>
      <p:graphicFrame>
        <p:nvGraphicFramePr>
          <p:cNvPr id="11" name="Object 2"/>
          <p:cNvGraphicFramePr>
            <a:graphicFrameLocks noChangeAspect="1"/>
          </p:cNvGraphicFramePr>
          <p:nvPr/>
        </p:nvGraphicFramePr>
        <p:xfrm>
          <a:off x="928662" y="4500570"/>
          <a:ext cx="2919412" cy="787400"/>
        </p:xfrm>
        <a:graphic>
          <a:graphicData uri="http://schemas.openxmlformats.org/presentationml/2006/ole">
            <p:oleObj spid="_x0000_s220164" name="Equation" r:id="rId6" imgW="1460160" imgH="393480" progId="Equation.DSMT4">
              <p:embed/>
            </p:oleObj>
          </a:graphicData>
        </a:graphic>
      </p:graphicFrame>
      <p:graphicFrame>
        <p:nvGraphicFramePr>
          <p:cNvPr id="12" name="Object 2"/>
          <p:cNvGraphicFramePr>
            <a:graphicFrameLocks noChangeAspect="1"/>
          </p:cNvGraphicFramePr>
          <p:nvPr/>
        </p:nvGraphicFramePr>
        <p:xfrm>
          <a:off x="5286380" y="4500570"/>
          <a:ext cx="3249613" cy="787400"/>
        </p:xfrm>
        <a:graphic>
          <a:graphicData uri="http://schemas.openxmlformats.org/presentationml/2006/ole">
            <p:oleObj spid="_x0000_s220165" name="Equation" r:id="rId7" imgW="1625400" imgH="393480" progId="Equation.DSMT4">
              <p:embed/>
            </p:oleObj>
          </a:graphicData>
        </a:graphic>
      </p:graphicFrame>
      <p:graphicFrame>
        <p:nvGraphicFramePr>
          <p:cNvPr id="13" name="Object 2"/>
          <p:cNvGraphicFramePr>
            <a:graphicFrameLocks noChangeAspect="1"/>
          </p:cNvGraphicFramePr>
          <p:nvPr/>
        </p:nvGraphicFramePr>
        <p:xfrm>
          <a:off x="928662" y="5641996"/>
          <a:ext cx="2894012" cy="787400"/>
        </p:xfrm>
        <a:graphic>
          <a:graphicData uri="http://schemas.openxmlformats.org/presentationml/2006/ole">
            <p:oleObj spid="_x0000_s220166" name="Equation" r:id="rId8" imgW="1447560" imgH="393480" progId="Equation.DSMT4">
              <p:embed/>
            </p:oleObj>
          </a:graphicData>
        </a:graphic>
      </p:graphicFrame>
      <p:graphicFrame>
        <p:nvGraphicFramePr>
          <p:cNvPr id="14" name="Object 2"/>
          <p:cNvGraphicFramePr>
            <a:graphicFrameLocks noChangeAspect="1"/>
          </p:cNvGraphicFramePr>
          <p:nvPr/>
        </p:nvGraphicFramePr>
        <p:xfrm>
          <a:off x="5286380" y="5641996"/>
          <a:ext cx="3224213" cy="787400"/>
        </p:xfrm>
        <a:graphic>
          <a:graphicData uri="http://schemas.openxmlformats.org/presentationml/2006/ole">
            <p:oleObj spid="_x0000_s220167" name="Equation" r:id="rId9" imgW="1612800" imgH="393480" progId="Equation.DSMT4">
              <p:embed/>
            </p:oleObj>
          </a:graphicData>
        </a:graphic>
      </p:graphicFrame>
      <p:pic>
        <p:nvPicPr>
          <p:cNvPr id="21" name="صورة 20" descr="power2_fig2_7_T1on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67086" y="285728"/>
            <a:ext cx="5833872" cy="2331720"/>
          </a:xfrm>
          <a:prstGeom prst="rect">
            <a:avLst/>
          </a:prstGeom>
        </p:spPr>
      </p:pic>
      <p:pic>
        <p:nvPicPr>
          <p:cNvPr id="22" name="صورة 21" descr="power2_fig2_7_T1off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67086" y="285728"/>
            <a:ext cx="5833872" cy="2331720"/>
          </a:xfrm>
          <a:prstGeom prst="rect">
            <a:avLst/>
          </a:prstGeom>
        </p:spPr>
      </p:pic>
      <p:sp>
        <p:nvSpPr>
          <p:cNvPr id="15" name="مربع نص 14"/>
          <p:cNvSpPr txBox="1"/>
          <p:nvPr/>
        </p:nvSpPr>
        <p:spPr>
          <a:xfrm>
            <a:off x="2428860" y="2786058"/>
            <a:ext cx="435771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جهود خرج المبدلات أحادية الطور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17" name="عنصر نائب لرقم الشريحة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26</a:t>
            </a:fld>
            <a:endParaRPr lang="ar-SY" dirty="0"/>
          </a:p>
        </p:txBody>
      </p:sp>
      <p:sp>
        <p:nvSpPr>
          <p:cNvPr id="18" name="عنصر نائب للتاريخ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19" name="عنصر نائب للتذييل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99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99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69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2"/>
          <p:cNvGraphicFramePr>
            <a:graphicFrameLocks noChangeAspect="1"/>
          </p:cNvGraphicFramePr>
          <p:nvPr/>
        </p:nvGraphicFramePr>
        <p:xfrm>
          <a:off x="1243013" y="3900509"/>
          <a:ext cx="6575425" cy="457200"/>
        </p:xfrm>
        <a:graphic>
          <a:graphicData uri="http://schemas.openxmlformats.org/presentationml/2006/ole">
            <p:oleObj spid="_x0000_s173058" name="Equation" r:id="rId3" imgW="3288960" imgH="228600" progId="Equation.DSMT4">
              <p:embed/>
            </p:oleObj>
          </a:graphicData>
        </a:graphic>
      </p:graphicFrame>
      <p:graphicFrame>
        <p:nvGraphicFramePr>
          <p:cNvPr id="14" name="Object 2"/>
          <p:cNvGraphicFramePr>
            <a:graphicFrameLocks noChangeAspect="1"/>
          </p:cNvGraphicFramePr>
          <p:nvPr/>
        </p:nvGraphicFramePr>
        <p:xfrm>
          <a:off x="1243013" y="4543446"/>
          <a:ext cx="6500812" cy="457200"/>
        </p:xfrm>
        <a:graphic>
          <a:graphicData uri="http://schemas.openxmlformats.org/presentationml/2006/ole">
            <p:oleObj spid="_x0000_s173064" name="Equation" r:id="rId4" imgW="3251160" imgH="228600" progId="Equation.DSMT4">
              <p:embed/>
            </p:oleObj>
          </a:graphicData>
        </a:graphic>
      </p:graphicFrame>
      <p:graphicFrame>
        <p:nvGraphicFramePr>
          <p:cNvPr id="15" name="Object 2"/>
          <p:cNvGraphicFramePr>
            <a:graphicFrameLocks noChangeAspect="1"/>
          </p:cNvGraphicFramePr>
          <p:nvPr/>
        </p:nvGraphicFramePr>
        <p:xfrm>
          <a:off x="1243013" y="5186363"/>
          <a:ext cx="6778625" cy="457200"/>
        </p:xfrm>
        <a:graphic>
          <a:graphicData uri="http://schemas.openxmlformats.org/presentationml/2006/ole">
            <p:oleObj spid="_x0000_s173065" name="Equation" r:id="rId5" imgW="3390840" imgH="228600" progId="Equation.DSMT4">
              <p:embed/>
            </p:oleObj>
          </a:graphicData>
        </a:graphic>
      </p:graphicFrame>
      <p:graphicFrame>
        <p:nvGraphicFramePr>
          <p:cNvPr id="16" name="Object 2"/>
          <p:cNvGraphicFramePr>
            <a:graphicFrameLocks noChangeAspect="1"/>
          </p:cNvGraphicFramePr>
          <p:nvPr/>
        </p:nvGraphicFramePr>
        <p:xfrm>
          <a:off x="1243013" y="5829320"/>
          <a:ext cx="6246812" cy="457200"/>
        </p:xfrm>
        <a:graphic>
          <a:graphicData uri="http://schemas.openxmlformats.org/presentationml/2006/ole">
            <p:oleObj spid="_x0000_s173066" name="Equation" r:id="rId6" imgW="3124080" imgH="228600" progId="Equation.DSMT4">
              <p:embed/>
            </p:oleObj>
          </a:graphicData>
        </a:graphic>
      </p:graphicFrame>
      <p:pic>
        <p:nvPicPr>
          <p:cNvPr id="13" name="صورة 12" descr="power2_fig2_7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67086" y="285728"/>
            <a:ext cx="5833872" cy="2331720"/>
          </a:xfrm>
          <a:prstGeom prst="rect">
            <a:avLst/>
          </a:prstGeom>
        </p:spPr>
      </p:pic>
      <p:pic>
        <p:nvPicPr>
          <p:cNvPr id="20" name="صورة 19" descr="power2_fig2_7_T1onT2off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67086" y="285728"/>
            <a:ext cx="5833872" cy="2331720"/>
          </a:xfrm>
          <a:prstGeom prst="rect">
            <a:avLst/>
          </a:prstGeom>
        </p:spPr>
      </p:pic>
      <p:pic>
        <p:nvPicPr>
          <p:cNvPr id="21" name="صورة 20" descr="power2_fig2_7_T1off_T2off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67086" y="285728"/>
            <a:ext cx="5833872" cy="2331720"/>
          </a:xfrm>
          <a:prstGeom prst="rect">
            <a:avLst/>
          </a:prstGeom>
        </p:spPr>
      </p:pic>
      <p:sp>
        <p:nvSpPr>
          <p:cNvPr id="4" name="مربع نص 3"/>
          <p:cNvSpPr txBox="1"/>
          <p:nvPr/>
        </p:nvSpPr>
        <p:spPr>
          <a:xfrm>
            <a:off x="238326" y="2714620"/>
            <a:ext cx="8691392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حساب الجهود المركبة (جهود الخط)</a:t>
            </a:r>
          </a:p>
          <a:p>
            <a:pPr algn="ctr"/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مثال: جميع احتمالات عمل 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b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b="1" dirty="0" smtClean="0">
                <a:solidFill>
                  <a:srgbClr val="FF0000"/>
                </a:solidFill>
                <a:cs typeface="Simplified Arabic" pitchFamily="2" charset="-78"/>
              </a:rPr>
              <a:t> </a:t>
            </a:r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 مع </a:t>
            </a:r>
            <a:r>
              <a:rPr lang="en-US" sz="2800" b="1" dirty="0" smtClean="0">
                <a:solidFill>
                  <a:srgbClr val="FF0000"/>
                </a:solidFill>
                <a:cs typeface="Simplified Arabic" pitchFamily="2" charset="-78"/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b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ar-SY" sz="2800" b="1" baseline="-250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عنصر نائب لرقم الشريحة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27</a:t>
            </a:fld>
            <a:endParaRPr lang="ar-SY" dirty="0"/>
          </a:p>
        </p:txBody>
      </p:sp>
      <p:sp>
        <p:nvSpPr>
          <p:cNvPr id="25" name="عنصر نائب للتاريخ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26" name="عنصر نائب للتذييل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2"/>
          <p:cNvGraphicFramePr>
            <a:graphicFrameLocks noChangeAspect="1"/>
          </p:cNvGraphicFramePr>
          <p:nvPr/>
        </p:nvGraphicFramePr>
        <p:xfrm>
          <a:off x="1142976" y="5033646"/>
          <a:ext cx="1930400" cy="457200"/>
        </p:xfrm>
        <a:graphic>
          <a:graphicData uri="http://schemas.openxmlformats.org/presentationml/2006/ole">
            <p:oleObj spid="_x0000_s320518" name="Equation" r:id="rId3" imgW="965160" imgH="228600" progId="Equation.DSMT4">
              <p:embed/>
            </p:oleObj>
          </a:graphicData>
        </a:graphic>
      </p:graphicFrame>
      <p:graphicFrame>
        <p:nvGraphicFramePr>
          <p:cNvPr id="18" name="Object 2"/>
          <p:cNvGraphicFramePr>
            <a:graphicFrameLocks noChangeAspect="1"/>
          </p:cNvGraphicFramePr>
          <p:nvPr/>
        </p:nvGraphicFramePr>
        <p:xfrm>
          <a:off x="6215044" y="5033646"/>
          <a:ext cx="2030412" cy="457200"/>
        </p:xfrm>
        <a:graphic>
          <a:graphicData uri="http://schemas.openxmlformats.org/presentationml/2006/ole">
            <p:oleObj spid="_x0000_s320519" name="Equation" r:id="rId4" imgW="1015920" imgH="228600" progId="Equation.DSMT4">
              <p:embed/>
            </p:oleObj>
          </a:graphicData>
        </a:graphic>
      </p:graphicFrame>
      <p:pic>
        <p:nvPicPr>
          <p:cNvPr id="13" name="صورة 12" descr="power2_fig2_7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7086" y="285728"/>
            <a:ext cx="5833872" cy="2331720"/>
          </a:xfrm>
          <a:prstGeom prst="rect">
            <a:avLst/>
          </a:prstGeom>
        </p:spPr>
      </p:pic>
      <p:grpSp>
        <p:nvGrpSpPr>
          <p:cNvPr id="2" name="مجموعة 22"/>
          <p:cNvGrpSpPr/>
          <p:nvPr/>
        </p:nvGrpSpPr>
        <p:grpSpPr>
          <a:xfrm>
            <a:off x="3214648" y="4929198"/>
            <a:ext cx="2714644" cy="666096"/>
            <a:chOff x="2714612" y="5548986"/>
            <a:chExt cx="2714644" cy="666096"/>
          </a:xfrm>
        </p:grpSpPr>
        <p:sp>
          <p:nvSpPr>
            <p:cNvPr id="19" name="مربع نص 18"/>
            <p:cNvSpPr txBox="1"/>
            <p:nvPr/>
          </p:nvSpPr>
          <p:spPr>
            <a:xfrm>
              <a:off x="2857488" y="5548986"/>
              <a:ext cx="228598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just"/>
              <a:r>
                <a:rPr lang="ar-SY" sz="2800" b="1" dirty="0" smtClean="0">
                  <a:solidFill>
                    <a:srgbClr val="002060"/>
                  </a:solidFill>
                  <a:cs typeface="Simplified Arabic" pitchFamily="2" charset="-78"/>
                </a:rPr>
                <a:t>الحمولة متوازنة</a:t>
              </a:r>
            </a:p>
          </p:txBody>
        </p:sp>
        <p:sp>
          <p:nvSpPr>
            <p:cNvPr id="22" name="سهم إلى اليمين 21"/>
            <p:cNvSpPr/>
            <p:nvPr/>
          </p:nvSpPr>
          <p:spPr>
            <a:xfrm>
              <a:off x="2714612" y="6000768"/>
              <a:ext cx="2714644" cy="214314"/>
            </a:xfrm>
            <a:prstGeom prst="rightArrow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Y"/>
            </a:p>
          </p:txBody>
        </p:sp>
      </p:grpSp>
      <p:sp>
        <p:nvSpPr>
          <p:cNvPr id="24" name="عنصر نائب لرقم الشريحة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28</a:t>
            </a:fld>
            <a:endParaRPr lang="ar-SY" dirty="0"/>
          </a:p>
        </p:txBody>
      </p:sp>
      <p:sp>
        <p:nvSpPr>
          <p:cNvPr id="25" name="عنصر نائب للتاريخ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26" name="عنصر نائب للتذييل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  <p:sp>
        <p:nvSpPr>
          <p:cNvPr id="23" name="مربع نص 22"/>
          <p:cNvSpPr txBox="1"/>
          <p:nvPr/>
        </p:nvSpPr>
        <p:spPr>
          <a:xfrm>
            <a:off x="142844" y="3617901"/>
            <a:ext cx="8786874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cs typeface="Simplified Arabic" pitchFamily="2" charset="-78"/>
              </a:rPr>
              <a:t> تتم دراسة احتمالات عمل الزوجين الآخرين (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b="1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, T</a:t>
            </a:r>
            <a:r>
              <a:rPr lang="en-US" sz="2800" b="1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ar-SY" sz="2800" b="1" dirty="0" smtClean="0">
                <a:cs typeface="Simplified Arabic" pitchFamily="2" charset="-78"/>
              </a:rPr>
              <a:t>) </a:t>
            </a:r>
            <a:r>
              <a:rPr lang="ar-SY" sz="2800" b="1" dirty="0" err="1" smtClean="0">
                <a:cs typeface="Simplified Arabic" pitchFamily="2" charset="-78"/>
              </a:rPr>
              <a:t>و</a:t>
            </a:r>
            <a:r>
              <a:rPr lang="ar-SY" sz="2800" b="1" dirty="0" smtClean="0">
                <a:cs typeface="Simplified Arabic" pitchFamily="2" charset="-78"/>
              </a:rPr>
              <a:t> (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b="1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, T</a:t>
            </a:r>
            <a:r>
              <a:rPr lang="en-US" sz="2800" b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ar-SY" sz="2800" b="1" dirty="0" smtClean="0">
                <a:cs typeface="Simplified Arabic" pitchFamily="2" charset="-78"/>
              </a:rPr>
              <a:t>) بنفس الطريقة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27" name="مربع نص 26"/>
          <p:cNvSpPr txBox="1"/>
          <p:nvPr/>
        </p:nvSpPr>
        <p:spPr>
          <a:xfrm>
            <a:off x="6929454" y="4429132"/>
            <a:ext cx="178595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لدينا أيضاً :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28" name="مربع نص 27"/>
          <p:cNvSpPr txBox="1"/>
          <p:nvPr/>
        </p:nvSpPr>
        <p:spPr>
          <a:xfrm>
            <a:off x="357158" y="5857892"/>
            <a:ext cx="835824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</a:rPr>
              <a:t>يمكن الآن حساب جهود الأطوار بدلالة جهود خرج القالبات الثلاثة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sp>
        <p:nvSpPr>
          <p:cNvPr id="15" name="مربع نص 14"/>
          <p:cNvSpPr txBox="1"/>
          <p:nvPr/>
        </p:nvSpPr>
        <p:spPr>
          <a:xfrm>
            <a:off x="238326" y="2714620"/>
            <a:ext cx="8691392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حساب الجهود المركبة (جهود الخط)</a:t>
            </a:r>
          </a:p>
          <a:p>
            <a:pPr algn="ctr"/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مثال: جميع احتمالات عمل 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b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b="1" dirty="0" smtClean="0">
                <a:solidFill>
                  <a:srgbClr val="FF0000"/>
                </a:solidFill>
                <a:cs typeface="Simplified Arabic" pitchFamily="2" charset="-78"/>
              </a:rPr>
              <a:t> </a:t>
            </a:r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 مع </a:t>
            </a:r>
            <a:r>
              <a:rPr lang="en-US" sz="2800" b="1" dirty="0" smtClean="0">
                <a:solidFill>
                  <a:srgbClr val="FF0000"/>
                </a:solidFill>
                <a:cs typeface="Simplified Arabic" pitchFamily="2" charset="-78"/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b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ar-SY" sz="2800" b="1" baseline="-250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مستطيل 25"/>
          <p:cNvSpPr/>
          <p:nvPr/>
        </p:nvSpPr>
        <p:spPr>
          <a:xfrm>
            <a:off x="714348" y="4214818"/>
            <a:ext cx="7643866" cy="2357454"/>
          </a:xfrm>
          <a:prstGeom prst="rect">
            <a:avLst/>
          </a:prstGeom>
          <a:gradFill flip="none" rotWithShape="1">
            <a:gsLst>
              <a:gs pos="0">
                <a:srgbClr val="FFFFCC"/>
              </a:gs>
              <a:gs pos="100000">
                <a:srgbClr val="FFFF99"/>
              </a:gs>
            </a:gsLst>
            <a:lin ang="270000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5" name="مستطيل 24"/>
          <p:cNvSpPr/>
          <p:nvPr/>
        </p:nvSpPr>
        <p:spPr>
          <a:xfrm>
            <a:off x="1857356" y="2500306"/>
            <a:ext cx="5000660" cy="164307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graphicFrame>
        <p:nvGraphicFramePr>
          <p:cNvPr id="13" name="Object 2"/>
          <p:cNvGraphicFramePr>
            <a:graphicFrameLocks noChangeAspect="1"/>
          </p:cNvGraphicFramePr>
          <p:nvPr/>
        </p:nvGraphicFramePr>
        <p:xfrm>
          <a:off x="2038350" y="2500306"/>
          <a:ext cx="4672013" cy="457200"/>
        </p:xfrm>
        <a:graphic>
          <a:graphicData uri="http://schemas.openxmlformats.org/presentationml/2006/ole">
            <p:oleObj spid="_x0000_s174088" name="Equation" r:id="rId3" imgW="2336760" imgH="228600" progId="Equation.DSMT4">
              <p:embed/>
            </p:oleObj>
          </a:graphicData>
        </a:graphic>
      </p:graphicFrame>
      <p:graphicFrame>
        <p:nvGraphicFramePr>
          <p:cNvPr id="14" name="Object 2"/>
          <p:cNvGraphicFramePr>
            <a:graphicFrameLocks noChangeAspect="1"/>
          </p:cNvGraphicFramePr>
          <p:nvPr/>
        </p:nvGraphicFramePr>
        <p:xfrm>
          <a:off x="2038350" y="3082918"/>
          <a:ext cx="4721225" cy="457200"/>
        </p:xfrm>
        <a:graphic>
          <a:graphicData uri="http://schemas.openxmlformats.org/presentationml/2006/ole">
            <p:oleObj spid="_x0000_s174089" name="Equation" r:id="rId4" imgW="2361960" imgH="228600" progId="Equation.DSMT4">
              <p:embed/>
            </p:oleObj>
          </a:graphicData>
        </a:graphic>
      </p:graphicFrame>
      <p:graphicFrame>
        <p:nvGraphicFramePr>
          <p:cNvPr id="15" name="Object 2"/>
          <p:cNvGraphicFramePr>
            <a:graphicFrameLocks noChangeAspect="1"/>
          </p:cNvGraphicFramePr>
          <p:nvPr/>
        </p:nvGraphicFramePr>
        <p:xfrm>
          <a:off x="2038350" y="3665531"/>
          <a:ext cx="4695825" cy="457200"/>
        </p:xfrm>
        <a:graphic>
          <a:graphicData uri="http://schemas.openxmlformats.org/presentationml/2006/ole">
            <p:oleObj spid="_x0000_s174090" name="Equation" r:id="rId5" imgW="2349360" imgH="228600" progId="Equation.DSMT4">
              <p:embed/>
            </p:oleObj>
          </a:graphicData>
        </a:graphic>
      </p:graphicFrame>
      <p:graphicFrame>
        <p:nvGraphicFramePr>
          <p:cNvPr id="16" name="Object 2"/>
          <p:cNvGraphicFramePr>
            <a:graphicFrameLocks noChangeAspect="1"/>
          </p:cNvGraphicFramePr>
          <p:nvPr/>
        </p:nvGraphicFramePr>
        <p:xfrm>
          <a:off x="857224" y="5786454"/>
          <a:ext cx="5113338" cy="788987"/>
        </p:xfrm>
        <a:graphic>
          <a:graphicData uri="http://schemas.openxmlformats.org/presentationml/2006/ole">
            <p:oleObj spid="_x0000_s174091" name="Equation" r:id="rId6" imgW="2552400" imgH="393480" progId="Equation.DSMT4">
              <p:embed/>
            </p:oleObj>
          </a:graphicData>
        </a:graphic>
      </p:graphicFrame>
      <p:graphicFrame>
        <p:nvGraphicFramePr>
          <p:cNvPr id="17" name="Object 2"/>
          <p:cNvGraphicFramePr>
            <a:graphicFrameLocks noChangeAspect="1"/>
          </p:cNvGraphicFramePr>
          <p:nvPr/>
        </p:nvGraphicFramePr>
        <p:xfrm>
          <a:off x="7072330" y="3143248"/>
          <a:ext cx="1392238" cy="406400"/>
        </p:xfrm>
        <a:graphic>
          <a:graphicData uri="http://schemas.openxmlformats.org/presentationml/2006/ole">
            <p:oleObj spid="_x0000_s174092" name="Equation" r:id="rId7" imgW="698400" imgH="203040" progId="Equation.DSMT4">
              <p:embed/>
            </p:oleObj>
          </a:graphicData>
        </a:graphic>
      </p:graphicFrame>
      <p:graphicFrame>
        <p:nvGraphicFramePr>
          <p:cNvPr id="18" name="Object 2"/>
          <p:cNvGraphicFramePr>
            <a:graphicFrameLocks noChangeAspect="1"/>
          </p:cNvGraphicFramePr>
          <p:nvPr/>
        </p:nvGraphicFramePr>
        <p:xfrm>
          <a:off x="857224" y="4286256"/>
          <a:ext cx="7518400" cy="457200"/>
        </p:xfrm>
        <a:graphic>
          <a:graphicData uri="http://schemas.openxmlformats.org/presentationml/2006/ole">
            <p:oleObj spid="_x0000_s174093" name="Equation" r:id="rId8" imgW="3759120" imgH="228600" progId="Equation.DSMT4">
              <p:embed/>
            </p:oleObj>
          </a:graphicData>
        </a:graphic>
      </p:graphicFrame>
      <p:graphicFrame>
        <p:nvGraphicFramePr>
          <p:cNvPr id="19" name="Object 2"/>
          <p:cNvGraphicFramePr>
            <a:graphicFrameLocks noChangeAspect="1"/>
          </p:cNvGraphicFramePr>
          <p:nvPr/>
        </p:nvGraphicFramePr>
        <p:xfrm>
          <a:off x="857224" y="4786322"/>
          <a:ext cx="5995988" cy="457200"/>
        </p:xfrm>
        <a:graphic>
          <a:graphicData uri="http://schemas.openxmlformats.org/presentationml/2006/ole">
            <p:oleObj spid="_x0000_s174094" name="Equation" r:id="rId9" imgW="2997000" imgH="228600" progId="Equation.DSMT4">
              <p:embed/>
            </p:oleObj>
          </a:graphicData>
        </a:graphic>
      </p:graphicFrame>
      <p:graphicFrame>
        <p:nvGraphicFramePr>
          <p:cNvPr id="20" name="Object 2"/>
          <p:cNvGraphicFramePr>
            <a:graphicFrameLocks noChangeAspect="1"/>
          </p:cNvGraphicFramePr>
          <p:nvPr/>
        </p:nvGraphicFramePr>
        <p:xfrm>
          <a:off x="857224" y="5286388"/>
          <a:ext cx="4976813" cy="457200"/>
        </p:xfrm>
        <a:graphic>
          <a:graphicData uri="http://schemas.openxmlformats.org/presentationml/2006/ole">
            <p:oleObj spid="_x0000_s174095" name="Equation" r:id="rId10" imgW="2489040" imgH="228600" progId="Equation.DSMT4">
              <p:embed/>
            </p:oleObj>
          </a:graphicData>
        </a:graphic>
      </p:graphicFrame>
      <p:pic>
        <p:nvPicPr>
          <p:cNvPr id="21" name="صورة 20" descr="power2_fig2_7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67086" y="142852"/>
            <a:ext cx="5833872" cy="2331720"/>
          </a:xfrm>
          <a:prstGeom prst="rect">
            <a:avLst/>
          </a:prstGeom>
        </p:spPr>
      </p:pic>
      <p:sp>
        <p:nvSpPr>
          <p:cNvPr id="22" name="مربع نص 21"/>
          <p:cNvSpPr txBox="1"/>
          <p:nvPr/>
        </p:nvSpPr>
        <p:spPr>
          <a:xfrm>
            <a:off x="6072198" y="0"/>
            <a:ext cx="285752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حساب جهود الطور</a:t>
            </a:r>
          </a:p>
        </p:txBody>
      </p:sp>
      <p:sp>
        <p:nvSpPr>
          <p:cNvPr id="23" name="مربع نص 22"/>
          <p:cNvSpPr txBox="1"/>
          <p:nvPr/>
        </p:nvSpPr>
        <p:spPr>
          <a:xfrm>
            <a:off x="6858016" y="2143116"/>
            <a:ext cx="207170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cs typeface="Simplified Arabic" pitchFamily="2" charset="-78"/>
              </a:rPr>
              <a:t>لدينا المعادلات :</a:t>
            </a:r>
          </a:p>
        </p:txBody>
      </p:sp>
      <p:sp>
        <p:nvSpPr>
          <p:cNvPr id="24" name="عنصر نائب لرقم الشريحة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29</a:t>
            </a:fld>
            <a:endParaRPr lang="ar-SY" dirty="0"/>
          </a:p>
        </p:txBody>
      </p:sp>
      <p:sp>
        <p:nvSpPr>
          <p:cNvPr id="27" name="عنصر نائب للتاريخ 2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28" name="عنصر نائب للتذييل 2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</a:t>
            </a:fld>
            <a:endParaRPr lang="ar-SY" dirty="0"/>
          </a:p>
        </p:txBody>
      </p:sp>
      <p:sp>
        <p:nvSpPr>
          <p:cNvPr id="5" name="مربع نص 4"/>
          <p:cNvSpPr txBox="1"/>
          <p:nvPr/>
        </p:nvSpPr>
        <p:spPr>
          <a:xfrm>
            <a:off x="428596" y="357166"/>
            <a:ext cx="835824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أهم مجالات الاستخدام:</a:t>
            </a:r>
            <a:endParaRPr lang="ar-SY" sz="2800" b="1" dirty="0" smtClean="0">
              <a:cs typeface="Simplified Arabic" pitchFamily="2" charset="-78"/>
            </a:endParaRPr>
          </a:p>
        </p:txBody>
      </p:sp>
      <p:sp>
        <p:nvSpPr>
          <p:cNvPr id="6" name="مربع نص 5"/>
          <p:cNvSpPr txBox="1"/>
          <p:nvPr/>
        </p:nvSpPr>
        <p:spPr>
          <a:xfrm>
            <a:off x="357158" y="1142984"/>
            <a:ext cx="8429684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</a:rPr>
              <a:t>وحدات الطاقة الاحتياطية</a:t>
            </a:r>
          </a:p>
          <a:p>
            <a:pPr algn="ctr"/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</a:rPr>
              <a:t>UPS (Uninterruptible Power Supply)</a:t>
            </a:r>
            <a:endParaRPr lang="ar-SY" sz="2800" b="1" dirty="0" smtClean="0">
              <a:solidFill>
                <a:srgbClr val="0070C0"/>
              </a:solidFill>
              <a:cs typeface="Simplified Arabic" pitchFamily="2" charset="-78"/>
            </a:endParaRPr>
          </a:p>
        </p:txBody>
      </p:sp>
      <p:pic>
        <p:nvPicPr>
          <p:cNvPr id="18" name="صورة 17" descr="up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40446" y="2500306"/>
            <a:ext cx="5663109" cy="2588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مستطيل 21"/>
          <p:cNvSpPr/>
          <p:nvPr/>
        </p:nvSpPr>
        <p:spPr>
          <a:xfrm>
            <a:off x="1714480" y="2643182"/>
            <a:ext cx="5429288" cy="285752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pic>
        <p:nvPicPr>
          <p:cNvPr id="21" name="صورة 20" descr="power2_fig2_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7086" y="142852"/>
            <a:ext cx="5833872" cy="2331720"/>
          </a:xfrm>
          <a:prstGeom prst="rect">
            <a:avLst/>
          </a:prstGeom>
        </p:spPr>
      </p:pic>
      <p:graphicFrame>
        <p:nvGraphicFramePr>
          <p:cNvPr id="224266" name="Object 7"/>
          <p:cNvGraphicFramePr>
            <a:graphicFrameLocks noChangeAspect="1"/>
          </p:cNvGraphicFramePr>
          <p:nvPr/>
        </p:nvGraphicFramePr>
        <p:xfrm>
          <a:off x="1928794" y="2714620"/>
          <a:ext cx="5081587" cy="784225"/>
        </p:xfrm>
        <a:graphic>
          <a:graphicData uri="http://schemas.openxmlformats.org/presentationml/2006/ole">
            <p:oleObj spid="_x0000_s224266" name="Equation" r:id="rId4" imgW="2552400" imgH="393480" progId="Equation.DSMT4">
              <p:embed/>
            </p:oleObj>
          </a:graphicData>
        </a:graphic>
      </p:graphicFrame>
      <p:graphicFrame>
        <p:nvGraphicFramePr>
          <p:cNvPr id="224267" name="Object 11"/>
          <p:cNvGraphicFramePr>
            <a:graphicFrameLocks noChangeAspect="1"/>
          </p:cNvGraphicFramePr>
          <p:nvPr/>
        </p:nvGraphicFramePr>
        <p:xfrm>
          <a:off x="1928794" y="3608392"/>
          <a:ext cx="5081587" cy="784225"/>
        </p:xfrm>
        <a:graphic>
          <a:graphicData uri="http://schemas.openxmlformats.org/presentationml/2006/ole">
            <p:oleObj spid="_x0000_s224267" name="Equation" r:id="rId5" imgW="2552400" imgH="393480" progId="Equation.DSMT4">
              <p:embed/>
            </p:oleObj>
          </a:graphicData>
        </a:graphic>
      </p:graphicFrame>
      <p:graphicFrame>
        <p:nvGraphicFramePr>
          <p:cNvPr id="224268" name="Object 12"/>
          <p:cNvGraphicFramePr>
            <a:graphicFrameLocks noChangeAspect="1"/>
          </p:cNvGraphicFramePr>
          <p:nvPr/>
        </p:nvGraphicFramePr>
        <p:xfrm>
          <a:off x="1928794" y="4502163"/>
          <a:ext cx="5081587" cy="784225"/>
        </p:xfrm>
        <a:graphic>
          <a:graphicData uri="http://schemas.openxmlformats.org/presentationml/2006/ole">
            <p:oleObj spid="_x0000_s224268" name="Equation" r:id="rId6" imgW="2552400" imgH="393480" progId="Equation.DSMT4">
              <p:embed/>
            </p:oleObj>
          </a:graphicData>
        </a:graphic>
      </p:graphicFrame>
      <p:sp>
        <p:nvSpPr>
          <p:cNvPr id="7" name="مربع نص 6"/>
          <p:cNvSpPr txBox="1"/>
          <p:nvPr/>
        </p:nvSpPr>
        <p:spPr>
          <a:xfrm rot="16200000">
            <a:off x="225859" y="3846051"/>
            <a:ext cx="207170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جهود الأطوار</a:t>
            </a:r>
          </a:p>
        </p:txBody>
      </p:sp>
      <p:sp>
        <p:nvSpPr>
          <p:cNvPr id="8" name="عنصر نائب لرقم الشريحة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30</a:t>
            </a:fld>
            <a:endParaRPr lang="ar-SY" dirty="0"/>
          </a:p>
        </p:txBody>
      </p:sp>
      <p:sp>
        <p:nvSpPr>
          <p:cNvPr id="9" name="عنصر نائب للتاريخ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10" name="عنصر نائب للتذييل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صورة 7" descr="power2_fig2_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4480" y="311462"/>
            <a:ext cx="5833872" cy="2331720"/>
          </a:xfrm>
          <a:prstGeom prst="rect">
            <a:avLst/>
          </a:prstGeom>
        </p:spPr>
      </p:pic>
      <p:graphicFrame>
        <p:nvGraphicFramePr>
          <p:cNvPr id="175117" name="Object 13"/>
          <p:cNvGraphicFramePr>
            <a:graphicFrameLocks noChangeAspect="1"/>
          </p:cNvGraphicFramePr>
          <p:nvPr/>
        </p:nvGraphicFramePr>
        <p:xfrm>
          <a:off x="295265" y="2614610"/>
          <a:ext cx="2919413" cy="457200"/>
        </p:xfrm>
        <a:graphic>
          <a:graphicData uri="http://schemas.openxmlformats.org/presentationml/2006/ole">
            <p:oleObj spid="_x0000_s175117" name="Equation" r:id="rId4" imgW="1460160" imgH="228600" progId="Equation.DSMT4">
              <p:embed/>
            </p:oleObj>
          </a:graphicData>
        </a:graphic>
      </p:graphicFrame>
      <p:graphicFrame>
        <p:nvGraphicFramePr>
          <p:cNvPr id="10" name="Object 2"/>
          <p:cNvGraphicFramePr>
            <a:graphicFrameLocks noChangeAspect="1"/>
          </p:cNvGraphicFramePr>
          <p:nvPr/>
        </p:nvGraphicFramePr>
        <p:xfrm>
          <a:off x="387350" y="3073400"/>
          <a:ext cx="5440363" cy="784225"/>
        </p:xfrm>
        <a:graphic>
          <a:graphicData uri="http://schemas.openxmlformats.org/presentationml/2006/ole">
            <p:oleObj spid="_x0000_s175118" name="Equation" r:id="rId5" imgW="2730240" imgH="393480" progId="Equation.DSMT4">
              <p:embed/>
            </p:oleObj>
          </a:graphicData>
        </a:graphic>
      </p:graphicFrame>
      <p:graphicFrame>
        <p:nvGraphicFramePr>
          <p:cNvPr id="13" name="Object 2"/>
          <p:cNvGraphicFramePr>
            <a:graphicFrameLocks noChangeAspect="1"/>
          </p:cNvGraphicFramePr>
          <p:nvPr/>
        </p:nvGraphicFramePr>
        <p:xfrm>
          <a:off x="387350" y="3857625"/>
          <a:ext cx="4095750" cy="784225"/>
        </p:xfrm>
        <a:graphic>
          <a:graphicData uri="http://schemas.openxmlformats.org/presentationml/2006/ole">
            <p:oleObj spid="_x0000_s175121" name="Equation" r:id="rId6" imgW="2057400" imgH="393480" progId="Equation.DSMT4">
              <p:embed/>
            </p:oleObj>
          </a:graphicData>
        </a:graphic>
      </p:graphicFrame>
      <p:graphicFrame>
        <p:nvGraphicFramePr>
          <p:cNvPr id="16" name="Object 2"/>
          <p:cNvGraphicFramePr>
            <a:graphicFrameLocks noChangeAspect="1"/>
          </p:cNvGraphicFramePr>
          <p:nvPr/>
        </p:nvGraphicFramePr>
        <p:xfrm>
          <a:off x="387350" y="5214938"/>
          <a:ext cx="4394200" cy="457200"/>
        </p:xfrm>
        <a:graphic>
          <a:graphicData uri="http://schemas.openxmlformats.org/presentationml/2006/ole">
            <p:oleObj spid="_x0000_s175122" name="Equation" r:id="rId7" imgW="2197080" imgH="228600" progId="Equation.DSMT4">
              <p:embed/>
            </p:oleObj>
          </a:graphicData>
        </a:graphic>
      </p:graphicFrame>
      <p:graphicFrame>
        <p:nvGraphicFramePr>
          <p:cNvPr id="18" name="Object 2"/>
          <p:cNvGraphicFramePr>
            <a:graphicFrameLocks noChangeAspect="1"/>
          </p:cNvGraphicFramePr>
          <p:nvPr/>
        </p:nvGraphicFramePr>
        <p:xfrm>
          <a:off x="361950" y="4714875"/>
          <a:ext cx="5195888" cy="457200"/>
        </p:xfrm>
        <a:graphic>
          <a:graphicData uri="http://schemas.openxmlformats.org/presentationml/2006/ole">
            <p:oleObj spid="_x0000_s175124" name="Equation" r:id="rId8" imgW="2603160" imgH="228600" progId="Equation.DSMT4">
              <p:embed/>
            </p:oleObj>
          </a:graphicData>
        </a:graphic>
      </p:graphicFrame>
      <p:graphicFrame>
        <p:nvGraphicFramePr>
          <p:cNvPr id="175128" name="Object 24"/>
          <p:cNvGraphicFramePr>
            <a:graphicFrameLocks noChangeAspect="1"/>
          </p:cNvGraphicFramePr>
          <p:nvPr/>
        </p:nvGraphicFramePr>
        <p:xfrm>
          <a:off x="387350" y="5845175"/>
          <a:ext cx="2209800" cy="484188"/>
        </p:xfrm>
        <a:graphic>
          <a:graphicData uri="http://schemas.openxmlformats.org/presentationml/2006/ole">
            <p:oleObj spid="_x0000_s175128" name="Equation" r:id="rId9" imgW="1104840" imgH="241200" progId="Equation.DSMT4">
              <p:embed/>
            </p:oleObj>
          </a:graphicData>
        </a:graphic>
      </p:graphicFrame>
      <p:sp>
        <p:nvSpPr>
          <p:cNvPr id="22" name="مربع نص 21"/>
          <p:cNvSpPr txBox="1"/>
          <p:nvPr/>
        </p:nvSpPr>
        <p:spPr>
          <a:xfrm>
            <a:off x="4929190" y="-71462"/>
            <a:ext cx="392909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دراسة إحدى الحالات بالتفصيل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24" name="مستطيل 23"/>
          <p:cNvSpPr/>
          <p:nvPr/>
        </p:nvSpPr>
        <p:spPr>
          <a:xfrm>
            <a:off x="285720" y="3071810"/>
            <a:ext cx="8501122" cy="785818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5" name="مستطيل 24"/>
          <p:cNvSpPr/>
          <p:nvPr/>
        </p:nvSpPr>
        <p:spPr>
          <a:xfrm>
            <a:off x="285720" y="3857628"/>
            <a:ext cx="8501122" cy="785818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6" name="مستطيل 25"/>
          <p:cNvSpPr/>
          <p:nvPr/>
        </p:nvSpPr>
        <p:spPr>
          <a:xfrm>
            <a:off x="285720" y="4643446"/>
            <a:ext cx="8501122" cy="571504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7" name="مستطيل 26"/>
          <p:cNvSpPr/>
          <p:nvPr/>
        </p:nvSpPr>
        <p:spPr>
          <a:xfrm>
            <a:off x="285720" y="5214950"/>
            <a:ext cx="8501122" cy="571504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8" name="مستطيل 27"/>
          <p:cNvSpPr/>
          <p:nvPr/>
        </p:nvSpPr>
        <p:spPr>
          <a:xfrm>
            <a:off x="285720" y="5786454"/>
            <a:ext cx="8501122" cy="571504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9" name="مستطيل 28"/>
          <p:cNvSpPr/>
          <p:nvPr/>
        </p:nvSpPr>
        <p:spPr>
          <a:xfrm>
            <a:off x="6286512" y="3071810"/>
            <a:ext cx="2500330" cy="3286148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30" name="مربع نص 29"/>
          <p:cNvSpPr txBox="1"/>
          <p:nvPr/>
        </p:nvSpPr>
        <p:spPr>
          <a:xfrm>
            <a:off x="6215074" y="3191532"/>
            <a:ext cx="257176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جهود خرج القالبات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31" name="مربع نص 30"/>
          <p:cNvSpPr txBox="1"/>
          <p:nvPr/>
        </p:nvSpPr>
        <p:spPr>
          <a:xfrm>
            <a:off x="6215074" y="4000504"/>
            <a:ext cx="257176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جهود الطور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32" name="مربع نص 31"/>
          <p:cNvSpPr txBox="1"/>
          <p:nvPr/>
        </p:nvSpPr>
        <p:spPr>
          <a:xfrm>
            <a:off x="6215074" y="4643446"/>
            <a:ext cx="257176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جهود الخط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33" name="مربع نص 32"/>
          <p:cNvSpPr txBox="1"/>
          <p:nvPr/>
        </p:nvSpPr>
        <p:spPr>
          <a:xfrm>
            <a:off x="6072198" y="5143512"/>
            <a:ext cx="285752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 smtClean="0">
                <a:solidFill>
                  <a:srgbClr val="FF0000"/>
                </a:solidFill>
                <a:cs typeface="Simplified Arabic" pitchFamily="2" charset="-78"/>
              </a:rPr>
              <a:t>تيارات القواطع والمنبع بدلالة تيارات الأطوار</a:t>
            </a:r>
            <a:endParaRPr lang="ar-SY" sz="20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34" name="مربع نص 33"/>
          <p:cNvSpPr txBox="1"/>
          <p:nvPr/>
        </p:nvSpPr>
        <p:spPr>
          <a:xfrm>
            <a:off x="6143636" y="5857892"/>
            <a:ext cx="285752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الجهود على القواطع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21" name="عنصر نائب لرقم الشريحة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31</a:t>
            </a:fld>
            <a:endParaRPr lang="ar-SY" dirty="0"/>
          </a:p>
        </p:txBody>
      </p:sp>
      <p:sp>
        <p:nvSpPr>
          <p:cNvPr id="23" name="عنصر نائب للتاريخ 2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35" name="عنصر نائب للتذييل 3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5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5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جدول 2"/>
          <p:cNvGraphicFramePr>
            <a:graphicFrameLocks noGrp="1"/>
          </p:cNvGraphicFramePr>
          <p:nvPr/>
        </p:nvGraphicFramePr>
        <p:xfrm>
          <a:off x="289718" y="2857496"/>
          <a:ext cx="8640000" cy="333756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540000"/>
                <a:gridCol w="540000"/>
                <a:gridCol w="540000"/>
                <a:gridCol w="540000"/>
                <a:gridCol w="900000"/>
                <a:gridCol w="900000"/>
                <a:gridCol w="900000"/>
                <a:gridCol w="864000"/>
                <a:gridCol w="864000"/>
                <a:gridCol w="864000"/>
                <a:gridCol w="396000"/>
                <a:gridCol w="396000"/>
                <a:gridCol w="396000"/>
              </a:tblGrid>
              <a:tr h="370840">
                <a:tc>
                  <a:txBody>
                    <a:bodyPr/>
                    <a:lstStyle/>
                    <a:p>
                      <a:pPr algn="ctr" rtl="0"/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endParaRPr lang="ar-SY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endParaRPr lang="ar-SY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T</a:t>
                      </a:r>
                      <a:r>
                        <a:rPr lang="en-US" sz="1600" baseline="-25000" dirty="0" smtClean="0"/>
                        <a:t>3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T</a:t>
                      </a:r>
                      <a:r>
                        <a:rPr lang="en-US" sz="1600" baseline="-25000" dirty="0" smtClean="0"/>
                        <a:t>2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T</a:t>
                      </a:r>
                      <a:r>
                        <a:rPr lang="en-US" sz="1600" baseline="-25000" dirty="0" smtClean="0"/>
                        <a:t>1</a:t>
                      </a:r>
                      <a:endParaRPr lang="ar-SY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endParaRPr lang="ar-SY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endParaRPr lang="ar-SY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1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1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1</a:t>
                      </a:r>
                      <a:endParaRPr lang="ar-SY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0"/>
                      <a:endParaRPr lang="ar-SY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endParaRPr lang="ar-SY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endParaRPr lang="ar-SY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U</a:t>
                      </a:r>
                      <a:r>
                        <a:rPr lang="en-US" sz="1600" baseline="-25000" dirty="0" smtClean="0"/>
                        <a:t>S</a:t>
                      </a:r>
                      <a:r>
                        <a:rPr lang="en-US" sz="1600" baseline="0" dirty="0" smtClean="0"/>
                        <a:t>/3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-2U</a:t>
                      </a:r>
                      <a:r>
                        <a:rPr lang="en-US" sz="1600" baseline="-25000" dirty="0" smtClean="0"/>
                        <a:t>S</a:t>
                      </a:r>
                      <a:r>
                        <a:rPr lang="en-US" sz="1600" baseline="0" dirty="0" smtClean="0"/>
                        <a:t>/3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U</a:t>
                      </a:r>
                      <a:r>
                        <a:rPr lang="en-US" sz="1600" baseline="-25000" dirty="0" smtClean="0"/>
                        <a:t>S</a:t>
                      </a:r>
                      <a:r>
                        <a:rPr lang="en-US" sz="1600" baseline="0" dirty="0" smtClean="0"/>
                        <a:t>/3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-U</a:t>
                      </a:r>
                      <a:r>
                        <a:rPr lang="en-US" sz="1600" baseline="-25000" dirty="0" smtClean="0"/>
                        <a:t>S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U</a:t>
                      </a:r>
                      <a:r>
                        <a:rPr lang="en-US" sz="1600" baseline="-25000" dirty="0" smtClean="0"/>
                        <a:t>S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1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1</a:t>
                      </a:r>
                      <a:endParaRPr lang="ar-SY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0"/>
                      <a:endParaRPr lang="ar-SY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endParaRPr lang="ar-SY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endParaRPr lang="ar-SY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-2U</a:t>
                      </a:r>
                      <a:r>
                        <a:rPr lang="en-US" sz="1600" baseline="-25000" dirty="0" smtClean="0"/>
                        <a:t>S</a:t>
                      </a:r>
                      <a:r>
                        <a:rPr lang="en-US" sz="1600" baseline="0" dirty="0" smtClean="0"/>
                        <a:t>/3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U</a:t>
                      </a:r>
                      <a:r>
                        <a:rPr lang="en-US" sz="1600" baseline="-25000" dirty="0" smtClean="0"/>
                        <a:t>S</a:t>
                      </a:r>
                      <a:r>
                        <a:rPr lang="en-US" sz="1600" baseline="0" dirty="0" smtClean="0"/>
                        <a:t>/3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U</a:t>
                      </a:r>
                      <a:r>
                        <a:rPr lang="en-US" sz="1600" baseline="-25000" dirty="0" smtClean="0"/>
                        <a:t>S</a:t>
                      </a:r>
                      <a:r>
                        <a:rPr lang="en-US" sz="1600" baseline="0" dirty="0" smtClean="0"/>
                        <a:t>/3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-U</a:t>
                      </a:r>
                      <a:r>
                        <a:rPr lang="en-US" sz="1600" baseline="-25000" dirty="0" smtClean="0"/>
                        <a:t>S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U</a:t>
                      </a:r>
                      <a:r>
                        <a:rPr lang="en-US" sz="1600" baseline="-25000" dirty="0" smtClean="0"/>
                        <a:t>S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1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1</a:t>
                      </a:r>
                      <a:endParaRPr lang="ar-SY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0"/>
                      <a:endParaRPr lang="ar-SY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endParaRPr lang="ar-SY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-U</a:t>
                      </a:r>
                      <a:r>
                        <a:rPr lang="en-US" sz="1600" baseline="-25000" dirty="0" smtClean="0"/>
                        <a:t>S</a:t>
                      </a:r>
                      <a:r>
                        <a:rPr lang="en-US" sz="1600" baseline="0" dirty="0" smtClean="0"/>
                        <a:t>/3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-U</a:t>
                      </a:r>
                      <a:r>
                        <a:rPr lang="en-US" sz="1600" baseline="-25000" dirty="0" smtClean="0"/>
                        <a:t>S</a:t>
                      </a:r>
                      <a:r>
                        <a:rPr lang="en-US" sz="1600" baseline="0" dirty="0" smtClean="0"/>
                        <a:t>/3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2U</a:t>
                      </a:r>
                      <a:r>
                        <a:rPr lang="en-US" sz="1600" baseline="-25000" dirty="0" smtClean="0"/>
                        <a:t>S</a:t>
                      </a:r>
                      <a:r>
                        <a:rPr lang="en-US" sz="1600" baseline="0" dirty="0" smtClean="0"/>
                        <a:t>/3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-U</a:t>
                      </a:r>
                      <a:r>
                        <a:rPr lang="en-US" sz="1600" baseline="-25000" dirty="0" smtClean="0"/>
                        <a:t>S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U</a:t>
                      </a:r>
                      <a:r>
                        <a:rPr lang="en-US" sz="1600" baseline="-25000" dirty="0" smtClean="0"/>
                        <a:t>S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1</a:t>
                      </a:r>
                      <a:endParaRPr lang="ar-SY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0"/>
                      <a:endParaRPr lang="ar-SY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U</a:t>
                      </a:r>
                      <a:r>
                        <a:rPr lang="en-US" sz="1600" baseline="-25000" dirty="0" smtClean="0"/>
                        <a:t>S</a:t>
                      </a:r>
                      <a:r>
                        <a:rPr lang="en-US" sz="1600" baseline="0" dirty="0" smtClean="0"/>
                        <a:t>/3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U</a:t>
                      </a:r>
                      <a:r>
                        <a:rPr lang="en-US" sz="1600" baseline="-25000" dirty="0" smtClean="0"/>
                        <a:t>S</a:t>
                      </a:r>
                      <a:r>
                        <a:rPr lang="en-US" sz="1600" baseline="0" dirty="0" smtClean="0"/>
                        <a:t>/3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-2U</a:t>
                      </a:r>
                      <a:r>
                        <a:rPr lang="en-US" sz="1600" baseline="-25000" dirty="0" smtClean="0"/>
                        <a:t>S</a:t>
                      </a:r>
                      <a:r>
                        <a:rPr lang="en-US" sz="1600" baseline="0" dirty="0" smtClean="0"/>
                        <a:t>/3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U</a:t>
                      </a:r>
                      <a:r>
                        <a:rPr lang="en-US" sz="1600" baseline="-25000" dirty="0" smtClean="0"/>
                        <a:t>S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-U</a:t>
                      </a:r>
                      <a:r>
                        <a:rPr lang="en-US" sz="1600" baseline="-25000" dirty="0" smtClean="0"/>
                        <a:t>S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1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1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0</a:t>
                      </a:r>
                      <a:endParaRPr lang="ar-SY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0"/>
                      <a:endParaRPr lang="ar-SY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endParaRPr lang="ar-SY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2U</a:t>
                      </a:r>
                      <a:r>
                        <a:rPr lang="en-US" sz="1600" baseline="-25000" dirty="0" smtClean="0"/>
                        <a:t>S</a:t>
                      </a:r>
                      <a:r>
                        <a:rPr lang="en-US" sz="1600" baseline="0" dirty="0" smtClean="0"/>
                        <a:t>/3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-U</a:t>
                      </a:r>
                      <a:r>
                        <a:rPr lang="en-US" sz="1600" baseline="-25000" dirty="0" smtClean="0"/>
                        <a:t>S</a:t>
                      </a:r>
                      <a:r>
                        <a:rPr lang="en-US" sz="1600" baseline="0" dirty="0" smtClean="0"/>
                        <a:t>/3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-U</a:t>
                      </a:r>
                      <a:r>
                        <a:rPr lang="en-US" sz="1600" baseline="-25000" dirty="0" smtClean="0"/>
                        <a:t>S</a:t>
                      </a:r>
                      <a:r>
                        <a:rPr lang="en-US" sz="1600" baseline="0" dirty="0" smtClean="0"/>
                        <a:t>/3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U</a:t>
                      </a:r>
                      <a:r>
                        <a:rPr lang="en-US" sz="1600" baseline="-25000" dirty="0" smtClean="0"/>
                        <a:t>S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-U</a:t>
                      </a:r>
                      <a:r>
                        <a:rPr lang="en-US" sz="1600" baseline="-25000" dirty="0" smtClean="0"/>
                        <a:t>S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1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0</a:t>
                      </a:r>
                      <a:endParaRPr lang="ar-SY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0"/>
                      <a:endParaRPr lang="ar-SY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-U</a:t>
                      </a:r>
                      <a:r>
                        <a:rPr lang="en-US" sz="1600" baseline="-25000" dirty="0" smtClean="0"/>
                        <a:t>S</a:t>
                      </a:r>
                      <a:r>
                        <a:rPr lang="en-US" sz="1600" baseline="0" dirty="0" smtClean="0"/>
                        <a:t>/3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2U</a:t>
                      </a:r>
                      <a:r>
                        <a:rPr lang="en-US" sz="1600" baseline="-25000" dirty="0" smtClean="0"/>
                        <a:t>S</a:t>
                      </a:r>
                      <a:r>
                        <a:rPr lang="en-US" sz="1600" baseline="0" dirty="0" smtClean="0"/>
                        <a:t>/3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-U</a:t>
                      </a:r>
                      <a:r>
                        <a:rPr lang="en-US" sz="1600" baseline="-25000" dirty="0" smtClean="0"/>
                        <a:t>S</a:t>
                      </a:r>
                      <a:r>
                        <a:rPr lang="en-US" sz="1600" baseline="0" dirty="0" smtClean="0"/>
                        <a:t>/3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U</a:t>
                      </a:r>
                      <a:r>
                        <a:rPr lang="en-US" sz="1600" baseline="-25000" dirty="0" smtClean="0"/>
                        <a:t>S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-U</a:t>
                      </a:r>
                      <a:r>
                        <a:rPr lang="en-US" sz="1600" baseline="-25000" dirty="0" smtClean="0"/>
                        <a:t>S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1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0</a:t>
                      </a:r>
                      <a:endParaRPr lang="ar-SY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 smtClean="0"/>
                        <a:t>0</a:t>
                      </a:r>
                      <a:endParaRPr lang="ar-SY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Object 7"/>
          <p:cNvGraphicFramePr>
            <a:graphicFrameLocks noChangeAspect="1"/>
          </p:cNvGraphicFramePr>
          <p:nvPr/>
        </p:nvGraphicFramePr>
        <p:xfrm>
          <a:off x="2428860" y="2857496"/>
          <a:ext cx="723900" cy="342900"/>
        </p:xfrm>
        <a:graphic>
          <a:graphicData uri="http://schemas.openxmlformats.org/presentationml/2006/ole">
            <p:oleObj spid="_x0000_s176131" name="Equation" r:id="rId3" imgW="482400" imgH="228600" progId="Equation.DSMT4">
              <p:embed/>
            </p:oleObj>
          </a:graphicData>
        </a:graphic>
      </p:graphicFrame>
      <p:graphicFrame>
        <p:nvGraphicFramePr>
          <p:cNvPr id="176132" name="Object 7"/>
          <p:cNvGraphicFramePr>
            <a:graphicFrameLocks noChangeAspect="1"/>
          </p:cNvGraphicFramePr>
          <p:nvPr/>
        </p:nvGraphicFramePr>
        <p:xfrm>
          <a:off x="1571604" y="2857496"/>
          <a:ext cx="723900" cy="342900"/>
        </p:xfrm>
        <a:graphic>
          <a:graphicData uri="http://schemas.openxmlformats.org/presentationml/2006/ole">
            <p:oleObj spid="_x0000_s176132" name="Equation" r:id="rId4" imgW="482400" imgH="228600" progId="Equation.DSMT4">
              <p:embed/>
            </p:oleObj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/>
        </p:nvGraphicFramePr>
        <p:xfrm>
          <a:off x="3286116" y="2857496"/>
          <a:ext cx="723900" cy="342900"/>
        </p:xfrm>
        <a:graphic>
          <a:graphicData uri="http://schemas.openxmlformats.org/presentationml/2006/ole">
            <p:oleObj spid="_x0000_s176133" name="Equation" r:id="rId5" imgW="482400" imgH="228600" progId="Equation.DSMT4">
              <p:embed/>
            </p:oleObj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4357686" y="2857496"/>
          <a:ext cx="285750" cy="342900"/>
        </p:xfrm>
        <a:graphic>
          <a:graphicData uri="http://schemas.openxmlformats.org/presentationml/2006/ole">
            <p:oleObj spid="_x0000_s176134" name="Equation" r:id="rId6" imgW="190440" imgH="228600" progId="Equation.DSMT4">
              <p:embed/>
            </p:oleObj>
          </a:graphicData>
        </a:graphic>
      </p:graphicFrame>
      <p:graphicFrame>
        <p:nvGraphicFramePr>
          <p:cNvPr id="9" name="Object 7"/>
          <p:cNvGraphicFramePr>
            <a:graphicFrameLocks noChangeAspect="1"/>
          </p:cNvGraphicFramePr>
          <p:nvPr/>
        </p:nvGraphicFramePr>
        <p:xfrm>
          <a:off x="5286380" y="2857496"/>
          <a:ext cx="285750" cy="342900"/>
        </p:xfrm>
        <a:graphic>
          <a:graphicData uri="http://schemas.openxmlformats.org/presentationml/2006/ole">
            <p:oleObj spid="_x0000_s176135" name="Equation" r:id="rId7" imgW="190440" imgH="228600" progId="Equation.DSMT4">
              <p:embed/>
            </p:oleObj>
          </a:graphicData>
        </a:graphic>
      </p:graphicFrame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6215074" y="2857496"/>
          <a:ext cx="285750" cy="342900"/>
        </p:xfrm>
        <a:graphic>
          <a:graphicData uri="http://schemas.openxmlformats.org/presentationml/2006/ole">
            <p:oleObj spid="_x0000_s176136" name="Equation" r:id="rId8" imgW="190440" imgH="228600" progId="Equation.DSMT4">
              <p:embed/>
            </p:oleObj>
          </a:graphicData>
        </a:graphic>
      </p:graphicFrame>
      <p:graphicFrame>
        <p:nvGraphicFramePr>
          <p:cNvPr id="11" name="Object 7"/>
          <p:cNvGraphicFramePr>
            <a:graphicFrameLocks noChangeAspect="1"/>
          </p:cNvGraphicFramePr>
          <p:nvPr/>
        </p:nvGraphicFramePr>
        <p:xfrm>
          <a:off x="6858016" y="2857496"/>
          <a:ext cx="304800" cy="342900"/>
        </p:xfrm>
        <a:graphic>
          <a:graphicData uri="http://schemas.openxmlformats.org/presentationml/2006/ole">
            <p:oleObj spid="_x0000_s176137" name="Equation" r:id="rId9" imgW="203040" imgH="228600" progId="Equation.DSMT4">
              <p:embed/>
            </p:oleObj>
          </a:graphicData>
        </a:graphic>
      </p:graphicFrame>
      <p:graphicFrame>
        <p:nvGraphicFramePr>
          <p:cNvPr id="12" name="Object 7"/>
          <p:cNvGraphicFramePr>
            <a:graphicFrameLocks noChangeAspect="1"/>
          </p:cNvGraphicFramePr>
          <p:nvPr/>
        </p:nvGraphicFramePr>
        <p:xfrm>
          <a:off x="7429520" y="2857496"/>
          <a:ext cx="323850" cy="342900"/>
        </p:xfrm>
        <a:graphic>
          <a:graphicData uri="http://schemas.openxmlformats.org/presentationml/2006/ole">
            <p:oleObj spid="_x0000_s176138" name="Equation" r:id="rId10" imgW="215640" imgH="228600" progId="Equation.DSMT4">
              <p:embed/>
            </p:oleObj>
          </a:graphicData>
        </a:graphic>
      </p:graphicFrame>
      <p:graphicFrame>
        <p:nvGraphicFramePr>
          <p:cNvPr id="13" name="Object 7"/>
          <p:cNvGraphicFramePr>
            <a:graphicFrameLocks noChangeAspect="1"/>
          </p:cNvGraphicFramePr>
          <p:nvPr/>
        </p:nvGraphicFramePr>
        <p:xfrm>
          <a:off x="7929586" y="2857496"/>
          <a:ext cx="323850" cy="342900"/>
        </p:xfrm>
        <a:graphic>
          <a:graphicData uri="http://schemas.openxmlformats.org/presentationml/2006/ole">
            <p:oleObj spid="_x0000_s176139" name="Equation" r:id="rId11" imgW="215640" imgH="228600" progId="Equation.DSMT4">
              <p:embed/>
            </p:oleObj>
          </a:graphicData>
        </a:graphic>
      </p:graphicFrame>
      <p:graphicFrame>
        <p:nvGraphicFramePr>
          <p:cNvPr id="14" name="Object 7"/>
          <p:cNvGraphicFramePr>
            <a:graphicFrameLocks noChangeAspect="1"/>
          </p:cNvGraphicFramePr>
          <p:nvPr/>
        </p:nvGraphicFramePr>
        <p:xfrm>
          <a:off x="8501090" y="2857496"/>
          <a:ext cx="247650" cy="342900"/>
        </p:xfrm>
        <a:graphic>
          <a:graphicData uri="http://schemas.openxmlformats.org/presentationml/2006/ole">
            <p:oleObj spid="_x0000_s176140" name="Equation" r:id="rId12" imgW="164880" imgH="228600" progId="Equation.DSMT4">
              <p:embed/>
            </p:oleObj>
          </a:graphicData>
        </a:graphic>
      </p:graphicFrame>
      <p:graphicFrame>
        <p:nvGraphicFramePr>
          <p:cNvPr id="15" name="Object 7"/>
          <p:cNvGraphicFramePr>
            <a:graphicFrameLocks noChangeAspect="1"/>
          </p:cNvGraphicFramePr>
          <p:nvPr/>
        </p:nvGraphicFramePr>
        <p:xfrm>
          <a:off x="6867526" y="3214697"/>
          <a:ext cx="266700" cy="342900"/>
        </p:xfrm>
        <a:graphic>
          <a:graphicData uri="http://schemas.openxmlformats.org/presentationml/2006/ole">
            <p:oleObj spid="_x0000_s176141" name="Equation" r:id="rId13" imgW="177480" imgH="228600" progId="Equation.DSMT4">
              <p:embed/>
            </p:oleObj>
          </a:graphicData>
        </a:graphic>
      </p:graphicFrame>
      <p:graphicFrame>
        <p:nvGraphicFramePr>
          <p:cNvPr id="16" name="Object 7"/>
          <p:cNvGraphicFramePr>
            <a:graphicFrameLocks noChangeAspect="1"/>
          </p:cNvGraphicFramePr>
          <p:nvPr/>
        </p:nvGraphicFramePr>
        <p:xfrm>
          <a:off x="7429520" y="3214686"/>
          <a:ext cx="266700" cy="342900"/>
        </p:xfrm>
        <a:graphic>
          <a:graphicData uri="http://schemas.openxmlformats.org/presentationml/2006/ole">
            <p:oleObj spid="_x0000_s176142" name="Equation" r:id="rId14" imgW="177480" imgH="228600" progId="Equation.DSMT4">
              <p:embed/>
            </p:oleObj>
          </a:graphicData>
        </a:graphic>
      </p:graphicFrame>
      <p:graphicFrame>
        <p:nvGraphicFramePr>
          <p:cNvPr id="17" name="Object 7"/>
          <p:cNvGraphicFramePr>
            <a:graphicFrameLocks noChangeAspect="1"/>
          </p:cNvGraphicFramePr>
          <p:nvPr/>
        </p:nvGraphicFramePr>
        <p:xfrm>
          <a:off x="8001024" y="3214686"/>
          <a:ext cx="266700" cy="342900"/>
        </p:xfrm>
        <a:graphic>
          <a:graphicData uri="http://schemas.openxmlformats.org/presentationml/2006/ole">
            <p:oleObj spid="_x0000_s176143" name="Equation" r:id="rId15" imgW="177480" imgH="228600" progId="Equation.DSMT4">
              <p:embed/>
            </p:oleObj>
          </a:graphicData>
        </a:graphic>
      </p:graphicFrame>
      <p:graphicFrame>
        <p:nvGraphicFramePr>
          <p:cNvPr id="18" name="Object 7"/>
          <p:cNvGraphicFramePr>
            <a:graphicFrameLocks noChangeAspect="1"/>
          </p:cNvGraphicFramePr>
          <p:nvPr/>
        </p:nvGraphicFramePr>
        <p:xfrm>
          <a:off x="8434388" y="3643322"/>
          <a:ext cx="400050" cy="342900"/>
        </p:xfrm>
        <a:graphic>
          <a:graphicData uri="http://schemas.openxmlformats.org/presentationml/2006/ole">
            <p:oleObj spid="_x0000_s176144" name="Equation" r:id="rId16" imgW="266400" imgH="228600" progId="Equation.DSMT4">
              <p:embed/>
            </p:oleObj>
          </a:graphicData>
        </a:graphic>
      </p:graphicFrame>
      <p:graphicFrame>
        <p:nvGraphicFramePr>
          <p:cNvPr id="19" name="Object 7"/>
          <p:cNvGraphicFramePr>
            <a:graphicFrameLocks noChangeAspect="1"/>
          </p:cNvGraphicFramePr>
          <p:nvPr/>
        </p:nvGraphicFramePr>
        <p:xfrm>
          <a:off x="6858016" y="3571876"/>
          <a:ext cx="266700" cy="342900"/>
        </p:xfrm>
        <a:graphic>
          <a:graphicData uri="http://schemas.openxmlformats.org/presentationml/2006/ole">
            <p:oleObj spid="_x0000_s176145" name="Equation" r:id="rId17" imgW="177480" imgH="228600" progId="Equation.DSMT4">
              <p:embed/>
            </p:oleObj>
          </a:graphicData>
        </a:graphic>
      </p:graphicFrame>
      <p:graphicFrame>
        <p:nvGraphicFramePr>
          <p:cNvPr id="20" name="Object 7"/>
          <p:cNvGraphicFramePr>
            <a:graphicFrameLocks noChangeAspect="1"/>
          </p:cNvGraphicFramePr>
          <p:nvPr/>
        </p:nvGraphicFramePr>
        <p:xfrm>
          <a:off x="6858016" y="4000504"/>
          <a:ext cx="266700" cy="342900"/>
        </p:xfrm>
        <a:graphic>
          <a:graphicData uri="http://schemas.openxmlformats.org/presentationml/2006/ole">
            <p:oleObj spid="_x0000_s176146" name="Equation" r:id="rId18" imgW="177480" imgH="228600" progId="Equation.DSMT4">
              <p:embed/>
            </p:oleObj>
          </a:graphicData>
        </a:graphic>
      </p:graphicFrame>
      <p:graphicFrame>
        <p:nvGraphicFramePr>
          <p:cNvPr id="21" name="Object 7"/>
          <p:cNvGraphicFramePr>
            <a:graphicFrameLocks noChangeAspect="1"/>
          </p:cNvGraphicFramePr>
          <p:nvPr/>
        </p:nvGraphicFramePr>
        <p:xfrm>
          <a:off x="6858016" y="4357694"/>
          <a:ext cx="266700" cy="342900"/>
        </p:xfrm>
        <a:graphic>
          <a:graphicData uri="http://schemas.openxmlformats.org/presentationml/2006/ole">
            <p:oleObj spid="_x0000_s176147" name="Equation" r:id="rId19" imgW="177480" imgH="228600" progId="Equation.DSMT4">
              <p:embed/>
            </p:oleObj>
          </a:graphicData>
        </a:graphic>
      </p:graphicFrame>
      <p:graphicFrame>
        <p:nvGraphicFramePr>
          <p:cNvPr id="22" name="Object 7"/>
          <p:cNvGraphicFramePr>
            <a:graphicFrameLocks noChangeAspect="1"/>
          </p:cNvGraphicFramePr>
          <p:nvPr/>
        </p:nvGraphicFramePr>
        <p:xfrm>
          <a:off x="7429520" y="4000504"/>
          <a:ext cx="266700" cy="342900"/>
        </p:xfrm>
        <a:graphic>
          <a:graphicData uri="http://schemas.openxmlformats.org/presentationml/2006/ole">
            <p:oleObj spid="_x0000_s176148" name="Equation" r:id="rId20" imgW="177480" imgH="228600" progId="Equation.DSMT4">
              <p:embed/>
            </p:oleObj>
          </a:graphicData>
        </a:graphic>
      </p:graphicFrame>
      <p:graphicFrame>
        <p:nvGraphicFramePr>
          <p:cNvPr id="23" name="Object 7"/>
          <p:cNvGraphicFramePr>
            <a:graphicFrameLocks noChangeAspect="1"/>
          </p:cNvGraphicFramePr>
          <p:nvPr/>
        </p:nvGraphicFramePr>
        <p:xfrm>
          <a:off x="7429520" y="4714884"/>
          <a:ext cx="266700" cy="342900"/>
        </p:xfrm>
        <a:graphic>
          <a:graphicData uri="http://schemas.openxmlformats.org/presentationml/2006/ole">
            <p:oleObj spid="_x0000_s176149" name="Equation" r:id="rId21" imgW="177480" imgH="228600" progId="Equation.DSMT4">
              <p:embed/>
            </p:oleObj>
          </a:graphicData>
        </a:graphic>
      </p:graphicFrame>
      <p:graphicFrame>
        <p:nvGraphicFramePr>
          <p:cNvPr id="24" name="Object 7"/>
          <p:cNvGraphicFramePr>
            <a:graphicFrameLocks noChangeAspect="1"/>
          </p:cNvGraphicFramePr>
          <p:nvPr/>
        </p:nvGraphicFramePr>
        <p:xfrm>
          <a:off x="7429520" y="5500702"/>
          <a:ext cx="266700" cy="342900"/>
        </p:xfrm>
        <a:graphic>
          <a:graphicData uri="http://schemas.openxmlformats.org/presentationml/2006/ole">
            <p:oleObj spid="_x0000_s176150" name="Equation" r:id="rId22" imgW="177480" imgH="228600" progId="Equation.DSMT4">
              <p:embed/>
            </p:oleObj>
          </a:graphicData>
        </a:graphic>
      </p:graphicFrame>
      <p:graphicFrame>
        <p:nvGraphicFramePr>
          <p:cNvPr id="25" name="Object 7"/>
          <p:cNvGraphicFramePr>
            <a:graphicFrameLocks noChangeAspect="1"/>
          </p:cNvGraphicFramePr>
          <p:nvPr/>
        </p:nvGraphicFramePr>
        <p:xfrm>
          <a:off x="8001024" y="3571876"/>
          <a:ext cx="266700" cy="342900"/>
        </p:xfrm>
        <a:graphic>
          <a:graphicData uri="http://schemas.openxmlformats.org/presentationml/2006/ole">
            <p:oleObj spid="_x0000_s176151" name="Equation" r:id="rId23" imgW="177480" imgH="228600" progId="Equation.DSMT4">
              <p:embed/>
            </p:oleObj>
          </a:graphicData>
        </a:graphic>
      </p:graphicFrame>
      <p:graphicFrame>
        <p:nvGraphicFramePr>
          <p:cNvPr id="26" name="Object 7"/>
          <p:cNvGraphicFramePr>
            <a:graphicFrameLocks noChangeAspect="1"/>
          </p:cNvGraphicFramePr>
          <p:nvPr/>
        </p:nvGraphicFramePr>
        <p:xfrm>
          <a:off x="8001024" y="4714884"/>
          <a:ext cx="266700" cy="342900"/>
        </p:xfrm>
        <a:graphic>
          <a:graphicData uri="http://schemas.openxmlformats.org/presentationml/2006/ole">
            <p:oleObj spid="_x0000_s176152" name="Equation" r:id="rId24" imgW="177480" imgH="228600" progId="Equation.DSMT4">
              <p:embed/>
            </p:oleObj>
          </a:graphicData>
        </a:graphic>
      </p:graphicFrame>
      <p:graphicFrame>
        <p:nvGraphicFramePr>
          <p:cNvPr id="27" name="Object 7"/>
          <p:cNvGraphicFramePr>
            <a:graphicFrameLocks noChangeAspect="1"/>
          </p:cNvGraphicFramePr>
          <p:nvPr/>
        </p:nvGraphicFramePr>
        <p:xfrm>
          <a:off x="8001024" y="5143512"/>
          <a:ext cx="266700" cy="342900"/>
        </p:xfrm>
        <a:graphic>
          <a:graphicData uri="http://schemas.openxmlformats.org/presentationml/2006/ole">
            <p:oleObj spid="_x0000_s176153" name="Equation" r:id="rId25" imgW="177480" imgH="228600" progId="Equation.DSMT4">
              <p:embed/>
            </p:oleObj>
          </a:graphicData>
        </a:graphic>
      </p:graphicFrame>
      <p:graphicFrame>
        <p:nvGraphicFramePr>
          <p:cNvPr id="28" name="Object 7"/>
          <p:cNvGraphicFramePr>
            <a:graphicFrameLocks noChangeAspect="1"/>
          </p:cNvGraphicFramePr>
          <p:nvPr/>
        </p:nvGraphicFramePr>
        <p:xfrm>
          <a:off x="8429652" y="4000510"/>
          <a:ext cx="400050" cy="342900"/>
        </p:xfrm>
        <a:graphic>
          <a:graphicData uri="http://schemas.openxmlformats.org/presentationml/2006/ole">
            <p:oleObj spid="_x0000_s176154" name="Equation" r:id="rId26" imgW="266400" imgH="228600" progId="Equation.DSMT4">
              <p:embed/>
            </p:oleObj>
          </a:graphicData>
        </a:graphic>
      </p:graphicFrame>
      <p:graphicFrame>
        <p:nvGraphicFramePr>
          <p:cNvPr id="29" name="Object 7"/>
          <p:cNvGraphicFramePr>
            <a:graphicFrameLocks noChangeAspect="1"/>
          </p:cNvGraphicFramePr>
          <p:nvPr/>
        </p:nvGraphicFramePr>
        <p:xfrm>
          <a:off x="8496301" y="4357697"/>
          <a:ext cx="266700" cy="342900"/>
        </p:xfrm>
        <a:graphic>
          <a:graphicData uri="http://schemas.openxmlformats.org/presentationml/2006/ole">
            <p:oleObj spid="_x0000_s176155" name="Equation" r:id="rId27" imgW="177480" imgH="228600" progId="Equation.DSMT4">
              <p:embed/>
            </p:oleObj>
          </a:graphicData>
        </a:graphic>
      </p:graphicFrame>
      <p:graphicFrame>
        <p:nvGraphicFramePr>
          <p:cNvPr id="30" name="Object 7"/>
          <p:cNvGraphicFramePr>
            <a:graphicFrameLocks noChangeAspect="1"/>
          </p:cNvGraphicFramePr>
          <p:nvPr/>
        </p:nvGraphicFramePr>
        <p:xfrm>
          <a:off x="8443913" y="4714885"/>
          <a:ext cx="381000" cy="342900"/>
        </p:xfrm>
        <a:graphic>
          <a:graphicData uri="http://schemas.openxmlformats.org/presentationml/2006/ole">
            <p:oleObj spid="_x0000_s176156" name="Equation" r:id="rId28" imgW="253800" imgH="228600" progId="Equation.DSMT4">
              <p:embed/>
            </p:oleObj>
          </a:graphicData>
        </a:graphic>
      </p:graphicFrame>
      <p:graphicFrame>
        <p:nvGraphicFramePr>
          <p:cNvPr id="31" name="Object 7"/>
          <p:cNvGraphicFramePr>
            <a:graphicFrameLocks noChangeAspect="1"/>
          </p:cNvGraphicFramePr>
          <p:nvPr/>
        </p:nvGraphicFramePr>
        <p:xfrm>
          <a:off x="8501090" y="5072074"/>
          <a:ext cx="266700" cy="342900"/>
        </p:xfrm>
        <a:graphic>
          <a:graphicData uri="http://schemas.openxmlformats.org/presentationml/2006/ole">
            <p:oleObj spid="_x0000_s176157" name="Equation" r:id="rId29" imgW="177480" imgH="228600" progId="Equation.DSMT4">
              <p:embed/>
            </p:oleObj>
          </a:graphicData>
        </a:graphic>
      </p:graphicFrame>
      <p:graphicFrame>
        <p:nvGraphicFramePr>
          <p:cNvPr id="32" name="Object 7"/>
          <p:cNvGraphicFramePr>
            <a:graphicFrameLocks noChangeAspect="1"/>
          </p:cNvGraphicFramePr>
          <p:nvPr/>
        </p:nvGraphicFramePr>
        <p:xfrm>
          <a:off x="8501090" y="5429264"/>
          <a:ext cx="266700" cy="342900"/>
        </p:xfrm>
        <a:graphic>
          <a:graphicData uri="http://schemas.openxmlformats.org/presentationml/2006/ole">
            <p:oleObj spid="_x0000_s176158" name="Equation" r:id="rId30" imgW="177480" imgH="228600" progId="Equation.DSMT4">
              <p:embed/>
            </p:oleObj>
          </a:graphicData>
        </a:graphic>
      </p:graphicFrame>
      <p:pic>
        <p:nvPicPr>
          <p:cNvPr id="33" name="صورة 32" descr="power2_fig2_7.jpg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714480" y="214290"/>
            <a:ext cx="5833872" cy="2331720"/>
          </a:xfrm>
          <a:prstGeom prst="rect">
            <a:avLst/>
          </a:prstGeom>
        </p:spPr>
      </p:pic>
      <p:sp>
        <p:nvSpPr>
          <p:cNvPr id="34" name="مستطيل 33"/>
          <p:cNvSpPr/>
          <p:nvPr/>
        </p:nvSpPr>
        <p:spPr>
          <a:xfrm>
            <a:off x="214282" y="3571876"/>
            <a:ext cx="8786874" cy="4286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35" name="عنصر نائب لرقم الشريحة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32</a:t>
            </a:fld>
            <a:endParaRPr lang="ar-SY" dirty="0"/>
          </a:p>
        </p:txBody>
      </p:sp>
      <p:sp>
        <p:nvSpPr>
          <p:cNvPr id="36" name="عنصر نائب للتاريخ 3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37" name="عنصر نائب للتذييل 3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مستطيل 61"/>
          <p:cNvSpPr/>
          <p:nvPr/>
        </p:nvSpPr>
        <p:spPr>
          <a:xfrm>
            <a:off x="357158" y="3929066"/>
            <a:ext cx="8429684" cy="257176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graphicFrame>
        <p:nvGraphicFramePr>
          <p:cNvPr id="177154" name="Object 7"/>
          <p:cNvGraphicFramePr>
            <a:graphicFrameLocks noChangeAspect="1"/>
          </p:cNvGraphicFramePr>
          <p:nvPr/>
        </p:nvGraphicFramePr>
        <p:xfrm>
          <a:off x="3246462" y="4114808"/>
          <a:ext cx="4826000" cy="457200"/>
        </p:xfrm>
        <a:graphic>
          <a:graphicData uri="http://schemas.openxmlformats.org/presentationml/2006/ole">
            <p:oleObj spid="_x0000_s227330" name="Equation" r:id="rId3" imgW="2412720" imgH="228600" progId="Equation.DSMT4">
              <p:embed/>
            </p:oleObj>
          </a:graphicData>
        </a:graphic>
      </p:graphicFrame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1068412" y="4854590"/>
          <a:ext cx="7004050" cy="788988"/>
        </p:xfrm>
        <a:graphic>
          <a:graphicData uri="http://schemas.openxmlformats.org/presentationml/2006/ole">
            <p:oleObj spid="_x0000_s227331" name="Equation" r:id="rId4" imgW="3504960" imgH="393480" progId="Equation.DSMT4">
              <p:embed/>
            </p:oleObj>
          </a:graphicData>
        </a:graphic>
      </p:graphicFrame>
      <p:grpSp>
        <p:nvGrpSpPr>
          <p:cNvPr id="72" name="مجموعة 71"/>
          <p:cNvGrpSpPr/>
          <p:nvPr/>
        </p:nvGrpSpPr>
        <p:grpSpPr>
          <a:xfrm>
            <a:off x="357158" y="285728"/>
            <a:ext cx="3857652" cy="3147054"/>
            <a:chOff x="357158" y="285728"/>
            <a:chExt cx="3857652" cy="3147054"/>
          </a:xfrm>
        </p:grpSpPr>
        <p:sp>
          <p:nvSpPr>
            <p:cNvPr id="5" name="مربع نص 4"/>
            <p:cNvSpPr txBox="1"/>
            <p:nvPr/>
          </p:nvSpPr>
          <p:spPr>
            <a:xfrm>
              <a:off x="836826" y="285729"/>
              <a:ext cx="771532" cy="4801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2000" dirty="0" smtClean="0">
                  <a:sym typeface="Symbol"/>
                </a:rPr>
                <a:t>v</a:t>
              </a:r>
              <a:r>
                <a:rPr lang="en-US" sz="2000" baseline="-25000" dirty="0" smtClean="0">
                  <a:sym typeface="Symbol"/>
                </a:rPr>
                <a:t>1</a:t>
              </a:r>
            </a:p>
          </p:txBody>
        </p:sp>
        <p:sp>
          <p:nvSpPr>
            <p:cNvPr id="6" name="مربع نص 5"/>
            <p:cNvSpPr txBox="1"/>
            <p:nvPr/>
          </p:nvSpPr>
          <p:spPr>
            <a:xfrm>
              <a:off x="1814493" y="285728"/>
              <a:ext cx="771532" cy="4801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2000" dirty="0" smtClean="0">
                  <a:solidFill>
                    <a:srgbClr val="FF0000"/>
                  </a:solidFill>
                  <a:sym typeface="Symbol"/>
                </a:rPr>
                <a:t>v</a:t>
              </a:r>
              <a:r>
                <a:rPr lang="en-US" sz="2000" baseline="-25000" dirty="0" smtClean="0">
                  <a:solidFill>
                    <a:srgbClr val="FF0000"/>
                  </a:solidFill>
                  <a:sym typeface="Symbol"/>
                </a:rPr>
                <a:t>2</a:t>
              </a:r>
            </a:p>
          </p:txBody>
        </p:sp>
        <p:sp>
          <p:nvSpPr>
            <p:cNvPr id="7" name="مربع نص 6"/>
            <p:cNvSpPr txBox="1"/>
            <p:nvPr/>
          </p:nvSpPr>
          <p:spPr>
            <a:xfrm>
              <a:off x="2881479" y="285728"/>
              <a:ext cx="771532" cy="4801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2000" dirty="0" smtClean="0">
                  <a:solidFill>
                    <a:schemeClr val="accent3"/>
                  </a:solidFill>
                  <a:sym typeface="Symbol"/>
                </a:rPr>
                <a:t>v</a:t>
              </a:r>
              <a:r>
                <a:rPr lang="en-US" sz="2000" baseline="-25000" dirty="0" smtClean="0">
                  <a:solidFill>
                    <a:schemeClr val="accent3"/>
                  </a:solidFill>
                  <a:sym typeface="Symbol"/>
                </a:rPr>
                <a:t>3</a:t>
              </a:r>
            </a:p>
          </p:txBody>
        </p:sp>
        <p:grpSp>
          <p:nvGrpSpPr>
            <p:cNvPr id="4" name="مجموعة 34"/>
            <p:cNvGrpSpPr/>
            <p:nvPr/>
          </p:nvGrpSpPr>
          <p:grpSpPr>
            <a:xfrm>
              <a:off x="357158" y="838331"/>
              <a:ext cx="3857652" cy="2594451"/>
              <a:chOff x="4786314" y="1225055"/>
              <a:chExt cx="3214710" cy="2162042"/>
            </a:xfrm>
          </p:grpSpPr>
          <p:pic>
            <p:nvPicPr>
              <p:cNvPr id="9" name="Picture 10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4786314" y="1225055"/>
                <a:ext cx="2971800" cy="15335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0" name="مربع نص 9"/>
              <p:cNvSpPr txBox="1"/>
              <p:nvPr/>
            </p:nvSpPr>
            <p:spPr>
              <a:xfrm>
                <a:off x="7715272" y="1714488"/>
                <a:ext cx="285752" cy="46166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ar-SY" sz="2400" dirty="0" smtClean="0">
                    <a:sym typeface="Symbol"/>
                  </a:rPr>
                  <a:t></a:t>
                </a:r>
                <a:endParaRPr lang="ar-SY" sz="2400" dirty="0"/>
              </a:p>
            </p:txBody>
          </p:sp>
          <p:graphicFrame>
            <p:nvGraphicFramePr>
              <p:cNvPr id="11" name="Object 2"/>
              <p:cNvGraphicFramePr>
                <a:graphicFrameLocks noChangeAspect="1"/>
              </p:cNvGraphicFramePr>
              <p:nvPr/>
            </p:nvGraphicFramePr>
            <p:xfrm>
              <a:off x="4914123" y="2793372"/>
              <a:ext cx="247650" cy="593725"/>
            </p:xfrm>
            <a:graphic>
              <a:graphicData uri="http://schemas.openxmlformats.org/presentationml/2006/ole">
                <p:oleObj spid="_x0000_s227332" name="Equation" r:id="rId6" imgW="164880" imgH="393480" progId="Equation.DSMT4">
                  <p:embed/>
                </p:oleObj>
              </a:graphicData>
            </a:graphic>
          </p:graphicFrame>
          <p:graphicFrame>
            <p:nvGraphicFramePr>
              <p:cNvPr id="12" name="Object 2"/>
              <p:cNvGraphicFramePr>
                <a:graphicFrameLocks noChangeAspect="1"/>
              </p:cNvGraphicFramePr>
              <p:nvPr/>
            </p:nvGraphicFramePr>
            <p:xfrm>
              <a:off x="6013164" y="2911359"/>
              <a:ext cx="209550" cy="209550"/>
            </p:xfrm>
            <a:graphic>
              <a:graphicData uri="http://schemas.openxmlformats.org/presentationml/2006/ole">
                <p:oleObj spid="_x0000_s227333" name="Equation" r:id="rId7" imgW="139680" imgH="139680" progId="Equation.DSMT4">
                  <p:embed/>
                </p:oleObj>
              </a:graphicData>
            </a:graphic>
          </p:graphicFrame>
          <p:graphicFrame>
            <p:nvGraphicFramePr>
              <p:cNvPr id="13" name="Object 2"/>
              <p:cNvGraphicFramePr>
                <a:graphicFrameLocks noChangeAspect="1"/>
              </p:cNvGraphicFramePr>
              <p:nvPr/>
            </p:nvGraphicFramePr>
            <p:xfrm>
              <a:off x="7219950" y="2828925"/>
              <a:ext cx="342900" cy="266700"/>
            </p:xfrm>
            <a:graphic>
              <a:graphicData uri="http://schemas.openxmlformats.org/presentationml/2006/ole">
                <p:oleObj spid="_x0000_s227334" name="Equation" r:id="rId8" imgW="228600" imgH="177480" progId="Equation.DSMT4">
                  <p:embed/>
                </p:oleObj>
              </a:graphicData>
            </a:graphic>
          </p:graphicFrame>
        </p:grpSp>
      </p:grpSp>
      <p:graphicFrame>
        <p:nvGraphicFramePr>
          <p:cNvPr id="14" name="Object 7"/>
          <p:cNvGraphicFramePr>
            <a:graphicFrameLocks noChangeAspect="1"/>
          </p:cNvGraphicFramePr>
          <p:nvPr/>
        </p:nvGraphicFramePr>
        <p:xfrm>
          <a:off x="1333500" y="5713413"/>
          <a:ext cx="6726238" cy="787400"/>
        </p:xfrm>
        <a:graphic>
          <a:graphicData uri="http://schemas.openxmlformats.org/presentationml/2006/ole">
            <p:oleObj spid="_x0000_s227335" name="Equation" r:id="rId9" imgW="3365280" imgH="393480" progId="Equation.DSMT4">
              <p:embed/>
            </p:oleObj>
          </a:graphicData>
        </a:graphic>
      </p:graphicFrame>
      <p:sp>
        <p:nvSpPr>
          <p:cNvPr id="59" name="مربع نص 58"/>
          <p:cNvSpPr txBox="1"/>
          <p:nvPr/>
        </p:nvSpPr>
        <p:spPr>
          <a:xfrm>
            <a:off x="4572000" y="428604"/>
            <a:ext cx="414340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توليد جهود ثلاثية الطور متوازنة</a:t>
            </a:r>
          </a:p>
        </p:txBody>
      </p:sp>
      <p:sp>
        <p:nvSpPr>
          <p:cNvPr id="60" name="مربع نص 59"/>
          <p:cNvSpPr txBox="1"/>
          <p:nvPr/>
        </p:nvSpPr>
        <p:spPr>
          <a:xfrm>
            <a:off x="4643438" y="1000108"/>
            <a:ext cx="3857652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cs typeface="Simplified Arabic" pitchFamily="2" charset="-78"/>
              </a:rPr>
              <a:t>- القواطع العلوية تؤمن القسم الموجب من الجهد والسفلية تؤمن القسم السالب.</a:t>
            </a:r>
          </a:p>
        </p:txBody>
      </p:sp>
      <p:sp>
        <p:nvSpPr>
          <p:cNvPr id="61" name="مربع نص 60"/>
          <p:cNvSpPr txBox="1"/>
          <p:nvPr/>
        </p:nvSpPr>
        <p:spPr>
          <a:xfrm>
            <a:off x="4643438" y="2428868"/>
            <a:ext cx="3857652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cs typeface="Simplified Arabic" pitchFamily="2" charset="-78"/>
              </a:rPr>
              <a:t>- يجب أن تعمل كل مبدلة بإزاحة </a:t>
            </a:r>
            <a:r>
              <a:rPr lang="en-US" sz="2800" b="1" dirty="0" smtClean="0">
                <a:cs typeface="Simplified Arabic" pitchFamily="2" charset="-78"/>
              </a:rPr>
              <a:t>120</a:t>
            </a:r>
            <a:r>
              <a:rPr lang="en-US" sz="2800" b="1" baseline="30000" dirty="0" smtClean="0">
                <a:cs typeface="Simplified Arabic" pitchFamily="2" charset="-78"/>
                <a:sym typeface="Symbol"/>
              </a:rPr>
              <a:t></a:t>
            </a:r>
            <a:r>
              <a:rPr lang="ar-SY" sz="2800" b="1" dirty="0" smtClean="0">
                <a:cs typeface="Simplified Arabic" pitchFamily="2" charset="-78"/>
                <a:sym typeface="Symbol"/>
              </a:rPr>
              <a:t> عن التي قبلها.</a:t>
            </a:r>
            <a:endParaRPr lang="ar-SY" sz="2800" b="1" dirty="0" smtClean="0">
              <a:cs typeface="Simplified Arabic" pitchFamily="2" charset="-78"/>
            </a:endParaRPr>
          </a:p>
        </p:txBody>
      </p:sp>
      <p:sp>
        <p:nvSpPr>
          <p:cNvPr id="63" name="قوس كبير أيمن 62"/>
          <p:cNvSpPr/>
          <p:nvPr/>
        </p:nvSpPr>
        <p:spPr>
          <a:xfrm rot="5400000">
            <a:off x="1107257" y="2750339"/>
            <a:ext cx="214314" cy="1571636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64" name="قوس كبير أيمن 63"/>
          <p:cNvSpPr/>
          <p:nvPr/>
        </p:nvSpPr>
        <p:spPr>
          <a:xfrm rot="5400000">
            <a:off x="2678893" y="2750339"/>
            <a:ext cx="214314" cy="1571636"/>
          </a:xfrm>
          <a:prstGeom prst="rightBrac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66" name="قوس كبير أيمن 65"/>
          <p:cNvSpPr/>
          <p:nvPr/>
        </p:nvSpPr>
        <p:spPr>
          <a:xfrm rot="5400000">
            <a:off x="2107389" y="2750339"/>
            <a:ext cx="214314" cy="1571636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67" name="قوس كبير أيمن 66"/>
          <p:cNvSpPr/>
          <p:nvPr/>
        </p:nvSpPr>
        <p:spPr>
          <a:xfrm rot="5400000">
            <a:off x="821505" y="3036091"/>
            <a:ext cx="214314" cy="1000132"/>
          </a:xfrm>
          <a:prstGeom prst="rightBrac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68" name="قوس كبير أيمن 67"/>
          <p:cNvSpPr/>
          <p:nvPr/>
        </p:nvSpPr>
        <p:spPr>
          <a:xfrm rot="5400000">
            <a:off x="3178959" y="3250405"/>
            <a:ext cx="214314" cy="571504"/>
          </a:xfrm>
          <a:prstGeom prst="rightBrac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69" name="قوس كبير أيمن 68"/>
          <p:cNvSpPr/>
          <p:nvPr/>
        </p:nvSpPr>
        <p:spPr>
          <a:xfrm rot="5400000">
            <a:off x="1607323" y="2750339"/>
            <a:ext cx="214314" cy="1571636"/>
          </a:xfrm>
          <a:prstGeom prst="rightBrac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70" name="قوس كبير أيمن 69"/>
          <p:cNvSpPr/>
          <p:nvPr/>
        </p:nvSpPr>
        <p:spPr>
          <a:xfrm rot="5400000">
            <a:off x="571472" y="3286124"/>
            <a:ext cx="214314" cy="500066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71" name="قوس كبير أيمن 70"/>
          <p:cNvSpPr/>
          <p:nvPr/>
        </p:nvSpPr>
        <p:spPr>
          <a:xfrm rot="5400000">
            <a:off x="2928926" y="3000372"/>
            <a:ext cx="214314" cy="1071570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graphicFrame>
        <p:nvGraphicFramePr>
          <p:cNvPr id="27" name="Object 7"/>
          <p:cNvGraphicFramePr>
            <a:graphicFrameLocks noChangeAspect="1"/>
          </p:cNvGraphicFramePr>
          <p:nvPr/>
        </p:nvGraphicFramePr>
        <p:xfrm>
          <a:off x="568300" y="4071938"/>
          <a:ext cx="431800" cy="457200"/>
        </p:xfrm>
        <a:graphic>
          <a:graphicData uri="http://schemas.openxmlformats.org/presentationml/2006/ole">
            <p:oleObj spid="_x0000_s227336" name="Equation" r:id="rId10" imgW="215640" imgH="228600" progId="Equation.DSMT4">
              <p:embed/>
            </p:oleObj>
          </a:graphicData>
        </a:graphic>
      </p:graphicFrame>
      <p:graphicFrame>
        <p:nvGraphicFramePr>
          <p:cNvPr id="28" name="Object 7"/>
          <p:cNvGraphicFramePr>
            <a:graphicFrameLocks noChangeAspect="1"/>
          </p:cNvGraphicFramePr>
          <p:nvPr/>
        </p:nvGraphicFramePr>
        <p:xfrm>
          <a:off x="517500" y="4976813"/>
          <a:ext cx="482600" cy="458787"/>
        </p:xfrm>
        <a:graphic>
          <a:graphicData uri="http://schemas.openxmlformats.org/presentationml/2006/ole">
            <p:oleObj spid="_x0000_s227337" name="Equation" r:id="rId11" imgW="241200" imgH="228600" progId="Equation.DSMT4">
              <p:embed/>
            </p:oleObj>
          </a:graphicData>
        </a:graphic>
      </p:graphicFrame>
      <p:graphicFrame>
        <p:nvGraphicFramePr>
          <p:cNvPr id="29" name="Object 7"/>
          <p:cNvGraphicFramePr>
            <a:graphicFrameLocks noChangeAspect="1"/>
          </p:cNvGraphicFramePr>
          <p:nvPr/>
        </p:nvGraphicFramePr>
        <p:xfrm>
          <a:off x="544487" y="5835650"/>
          <a:ext cx="455613" cy="457200"/>
        </p:xfrm>
        <a:graphic>
          <a:graphicData uri="http://schemas.openxmlformats.org/presentationml/2006/ole">
            <p:oleObj spid="_x0000_s227338" name="Equation" r:id="rId12" imgW="228600" imgH="228600" progId="Equation.DSMT4">
              <p:embed/>
            </p:oleObj>
          </a:graphicData>
        </a:graphic>
      </p:graphicFrame>
      <p:sp>
        <p:nvSpPr>
          <p:cNvPr id="30" name="عنصر نائب لرقم الشريحة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33</a:t>
            </a:fld>
            <a:endParaRPr lang="ar-SY" dirty="0"/>
          </a:p>
        </p:txBody>
      </p:sp>
      <p:sp>
        <p:nvSpPr>
          <p:cNvPr id="31" name="عنصر نائب للتاريخ 3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32" name="عنصر نائب للتذييل 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7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7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0" grpId="0"/>
      <p:bldP spid="61" grpId="0"/>
      <p:bldP spid="63" grpId="0" animBg="1"/>
      <p:bldP spid="63" grpId="1" animBg="1"/>
      <p:bldP spid="64" grpId="0" animBg="1"/>
      <p:bldP spid="64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70" grpId="0" animBg="1"/>
      <p:bldP spid="7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مجموعة 71"/>
          <p:cNvGrpSpPr/>
          <p:nvPr/>
        </p:nvGrpSpPr>
        <p:grpSpPr>
          <a:xfrm>
            <a:off x="357158" y="285728"/>
            <a:ext cx="3857652" cy="3147054"/>
            <a:chOff x="357158" y="285728"/>
            <a:chExt cx="3857652" cy="3147054"/>
          </a:xfrm>
        </p:grpSpPr>
        <p:sp>
          <p:nvSpPr>
            <p:cNvPr id="5" name="مربع نص 4"/>
            <p:cNvSpPr txBox="1"/>
            <p:nvPr/>
          </p:nvSpPr>
          <p:spPr>
            <a:xfrm>
              <a:off x="836826" y="285729"/>
              <a:ext cx="771532" cy="4801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2000" dirty="0" smtClean="0">
                  <a:sym typeface="Symbol"/>
                </a:rPr>
                <a:t>v</a:t>
              </a:r>
              <a:r>
                <a:rPr lang="en-US" sz="2000" baseline="-25000" dirty="0" smtClean="0">
                  <a:sym typeface="Symbol"/>
                </a:rPr>
                <a:t>1</a:t>
              </a:r>
            </a:p>
          </p:txBody>
        </p:sp>
        <p:sp>
          <p:nvSpPr>
            <p:cNvPr id="6" name="مربع نص 5"/>
            <p:cNvSpPr txBox="1"/>
            <p:nvPr/>
          </p:nvSpPr>
          <p:spPr>
            <a:xfrm>
              <a:off x="1814493" y="285728"/>
              <a:ext cx="771532" cy="4801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2000" dirty="0" smtClean="0">
                  <a:solidFill>
                    <a:srgbClr val="FF0000"/>
                  </a:solidFill>
                  <a:sym typeface="Symbol"/>
                </a:rPr>
                <a:t>v</a:t>
              </a:r>
              <a:r>
                <a:rPr lang="en-US" sz="2000" baseline="-25000" dirty="0" smtClean="0">
                  <a:solidFill>
                    <a:srgbClr val="FF0000"/>
                  </a:solidFill>
                  <a:sym typeface="Symbol"/>
                </a:rPr>
                <a:t>2</a:t>
              </a:r>
            </a:p>
          </p:txBody>
        </p:sp>
        <p:sp>
          <p:nvSpPr>
            <p:cNvPr id="7" name="مربع نص 6"/>
            <p:cNvSpPr txBox="1"/>
            <p:nvPr/>
          </p:nvSpPr>
          <p:spPr>
            <a:xfrm>
              <a:off x="2881479" y="285728"/>
              <a:ext cx="771532" cy="4801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2000" dirty="0" smtClean="0">
                  <a:solidFill>
                    <a:schemeClr val="accent3"/>
                  </a:solidFill>
                  <a:sym typeface="Symbol"/>
                </a:rPr>
                <a:t>v</a:t>
              </a:r>
              <a:r>
                <a:rPr lang="en-US" sz="2000" baseline="-25000" dirty="0" smtClean="0">
                  <a:solidFill>
                    <a:schemeClr val="accent3"/>
                  </a:solidFill>
                  <a:sym typeface="Symbol"/>
                </a:rPr>
                <a:t>3</a:t>
              </a:r>
            </a:p>
          </p:txBody>
        </p:sp>
        <p:grpSp>
          <p:nvGrpSpPr>
            <p:cNvPr id="4" name="مجموعة 34"/>
            <p:cNvGrpSpPr/>
            <p:nvPr/>
          </p:nvGrpSpPr>
          <p:grpSpPr>
            <a:xfrm>
              <a:off x="357158" y="838331"/>
              <a:ext cx="3857652" cy="2594451"/>
              <a:chOff x="4786314" y="1225055"/>
              <a:chExt cx="3214710" cy="2162042"/>
            </a:xfrm>
          </p:grpSpPr>
          <p:pic>
            <p:nvPicPr>
              <p:cNvPr id="9" name="Picture 10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786314" y="1225055"/>
                <a:ext cx="2971800" cy="15335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0" name="مربع نص 9"/>
              <p:cNvSpPr txBox="1"/>
              <p:nvPr/>
            </p:nvSpPr>
            <p:spPr>
              <a:xfrm>
                <a:off x="7715272" y="1714488"/>
                <a:ext cx="285752" cy="46166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ar-SY" sz="2400" dirty="0" smtClean="0">
                    <a:sym typeface="Symbol"/>
                  </a:rPr>
                  <a:t></a:t>
                </a:r>
                <a:endParaRPr lang="ar-SY" sz="2400" dirty="0"/>
              </a:p>
            </p:txBody>
          </p:sp>
          <p:graphicFrame>
            <p:nvGraphicFramePr>
              <p:cNvPr id="11" name="Object 2"/>
              <p:cNvGraphicFramePr>
                <a:graphicFrameLocks noChangeAspect="1"/>
              </p:cNvGraphicFramePr>
              <p:nvPr/>
            </p:nvGraphicFramePr>
            <p:xfrm>
              <a:off x="4914123" y="2793372"/>
              <a:ext cx="247650" cy="593725"/>
            </p:xfrm>
            <a:graphic>
              <a:graphicData uri="http://schemas.openxmlformats.org/presentationml/2006/ole">
                <p:oleObj spid="_x0000_s339972" name="Equation" r:id="rId4" imgW="164880" imgH="393480" progId="Equation.DSMT4">
                  <p:embed/>
                </p:oleObj>
              </a:graphicData>
            </a:graphic>
          </p:graphicFrame>
          <p:graphicFrame>
            <p:nvGraphicFramePr>
              <p:cNvPr id="12" name="Object 2"/>
              <p:cNvGraphicFramePr>
                <a:graphicFrameLocks noChangeAspect="1"/>
              </p:cNvGraphicFramePr>
              <p:nvPr/>
            </p:nvGraphicFramePr>
            <p:xfrm>
              <a:off x="6013164" y="2911359"/>
              <a:ext cx="209550" cy="209550"/>
            </p:xfrm>
            <a:graphic>
              <a:graphicData uri="http://schemas.openxmlformats.org/presentationml/2006/ole">
                <p:oleObj spid="_x0000_s339973" name="Equation" r:id="rId5" imgW="139680" imgH="139680" progId="Equation.DSMT4">
                  <p:embed/>
                </p:oleObj>
              </a:graphicData>
            </a:graphic>
          </p:graphicFrame>
          <p:graphicFrame>
            <p:nvGraphicFramePr>
              <p:cNvPr id="13" name="Object 2"/>
              <p:cNvGraphicFramePr>
                <a:graphicFrameLocks noChangeAspect="1"/>
              </p:cNvGraphicFramePr>
              <p:nvPr/>
            </p:nvGraphicFramePr>
            <p:xfrm>
              <a:off x="7219950" y="2828925"/>
              <a:ext cx="342900" cy="266700"/>
            </p:xfrm>
            <a:graphic>
              <a:graphicData uri="http://schemas.openxmlformats.org/presentationml/2006/ole">
                <p:oleObj spid="_x0000_s339974" name="Equation" r:id="rId6" imgW="228600" imgH="177480" progId="Equation.DSMT4">
                  <p:embed/>
                </p:oleObj>
              </a:graphicData>
            </a:graphic>
          </p:graphicFrame>
        </p:grpSp>
      </p:grpSp>
      <p:sp>
        <p:nvSpPr>
          <p:cNvPr id="59" name="مربع نص 58"/>
          <p:cNvSpPr txBox="1"/>
          <p:nvPr/>
        </p:nvSpPr>
        <p:spPr>
          <a:xfrm>
            <a:off x="4572000" y="428604"/>
            <a:ext cx="414340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توليد جهود ثلاثية الطور متوازنة</a:t>
            </a:r>
          </a:p>
        </p:txBody>
      </p:sp>
      <p:sp>
        <p:nvSpPr>
          <p:cNvPr id="60" name="مربع نص 59"/>
          <p:cNvSpPr txBox="1"/>
          <p:nvPr/>
        </p:nvSpPr>
        <p:spPr>
          <a:xfrm>
            <a:off x="4643438" y="1000108"/>
            <a:ext cx="3857652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cs typeface="Simplified Arabic" pitchFamily="2" charset="-78"/>
              </a:rPr>
              <a:t>- مما سبق نجد أنه يتم القدح وفق الترتيب التالي:</a:t>
            </a:r>
          </a:p>
        </p:txBody>
      </p:sp>
      <p:sp>
        <p:nvSpPr>
          <p:cNvPr id="30" name="عنصر نائب لرقم الشريحة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34</a:t>
            </a:fld>
            <a:endParaRPr lang="ar-SY" dirty="0"/>
          </a:p>
        </p:txBody>
      </p:sp>
      <p:sp>
        <p:nvSpPr>
          <p:cNvPr id="31" name="عنصر نائب للتاريخ 3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32" name="عنصر نائب للتذييل 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  <p:sp>
        <p:nvSpPr>
          <p:cNvPr id="38" name="مربع نص 37"/>
          <p:cNvSpPr txBox="1"/>
          <p:nvPr/>
        </p:nvSpPr>
        <p:spPr>
          <a:xfrm>
            <a:off x="452409" y="1064402"/>
            <a:ext cx="428628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just"/>
            <a:r>
              <a:rPr lang="en-US" sz="2800" b="1" dirty="0" smtClean="0">
                <a:cs typeface="Simplified Arabic" pitchFamily="2" charset="-78"/>
              </a:rPr>
              <a:t>1</a:t>
            </a:r>
          </a:p>
          <a:p>
            <a:pPr algn="just"/>
            <a:r>
              <a:rPr lang="en-US" sz="2800" b="1" dirty="0" smtClean="0">
                <a:cs typeface="Simplified Arabic" pitchFamily="2" charset="-78"/>
              </a:rPr>
              <a:t>0</a:t>
            </a:r>
          </a:p>
          <a:p>
            <a:pPr algn="just"/>
            <a:r>
              <a:rPr lang="en-US" sz="2800" b="1" dirty="0" smtClean="0">
                <a:cs typeface="Simplified Arabic" pitchFamily="2" charset="-78"/>
              </a:rPr>
              <a:t>1</a:t>
            </a:r>
            <a:endParaRPr lang="ar-SY" sz="2800" b="1" dirty="0" smtClean="0">
              <a:cs typeface="Simplified Arabic" pitchFamily="2" charset="-78"/>
            </a:endParaRPr>
          </a:p>
        </p:txBody>
      </p:sp>
      <p:sp>
        <p:nvSpPr>
          <p:cNvPr id="39" name="مربع نص 38"/>
          <p:cNvSpPr txBox="1"/>
          <p:nvPr/>
        </p:nvSpPr>
        <p:spPr>
          <a:xfrm>
            <a:off x="976288" y="1064402"/>
            <a:ext cx="428628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just"/>
            <a:r>
              <a:rPr lang="en-US" sz="2800" b="1" dirty="0" smtClean="0">
                <a:cs typeface="Simplified Arabic" pitchFamily="2" charset="-78"/>
              </a:rPr>
              <a:t>1</a:t>
            </a:r>
          </a:p>
          <a:p>
            <a:pPr algn="just"/>
            <a:r>
              <a:rPr lang="en-US" sz="2800" b="1" dirty="0" smtClean="0">
                <a:cs typeface="Simplified Arabic" pitchFamily="2" charset="-78"/>
              </a:rPr>
              <a:t>0</a:t>
            </a:r>
          </a:p>
          <a:p>
            <a:pPr algn="just"/>
            <a:r>
              <a:rPr lang="en-US" sz="2800" b="1" dirty="0" smtClean="0">
                <a:cs typeface="Simplified Arabic" pitchFamily="2" charset="-78"/>
              </a:rPr>
              <a:t>0</a:t>
            </a:r>
            <a:endParaRPr lang="ar-SY" sz="2800" b="1" dirty="0" smtClean="0">
              <a:cs typeface="Simplified Arabic" pitchFamily="2" charset="-78"/>
            </a:endParaRPr>
          </a:p>
        </p:txBody>
      </p:sp>
      <p:sp>
        <p:nvSpPr>
          <p:cNvPr id="40" name="مربع نص 39"/>
          <p:cNvSpPr txBox="1"/>
          <p:nvPr/>
        </p:nvSpPr>
        <p:spPr>
          <a:xfrm>
            <a:off x="1500167" y="1064402"/>
            <a:ext cx="428628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just"/>
            <a:r>
              <a:rPr lang="en-US" sz="2800" b="1" dirty="0" smtClean="0">
                <a:cs typeface="Simplified Arabic" pitchFamily="2" charset="-78"/>
              </a:rPr>
              <a:t>1</a:t>
            </a:r>
          </a:p>
          <a:p>
            <a:pPr algn="just"/>
            <a:r>
              <a:rPr lang="en-US" sz="2800" b="1" dirty="0" smtClean="0">
                <a:cs typeface="Simplified Arabic" pitchFamily="2" charset="-78"/>
              </a:rPr>
              <a:t>1</a:t>
            </a:r>
          </a:p>
          <a:p>
            <a:pPr algn="just"/>
            <a:r>
              <a:rPr lang="en-US" sz="2800" b="1" dirty="0" smtClean="0">
                <a:cs typeface="Simplified Arabic" pitchFamily="2" charset="-78"/>
              </a:rPr>
              <a:t>0</a:t>
            </a:r>
            <a:endParaRPr lang="ar-SY" sz="2800" b="1" dirty="0" smtClean="0">
              <a:cs typeface="Simplified Arabic" pitchFamily="2" charset="-78"/>
            </a:endParaRPr>
          </a:p>
        </p:txBody>
      </p:sp>
      <p:sp>
        <p:nvSpPr>
          <p:cNvPr id="41" name="مربع نص 40"/>
          <p:cNvSpPr txBox="1"/>
          <p:nvPr/>
        </p:nvSpPr>
        <p:spPr>
          <a:xfrm>
            <a:off x="2024046" y="1064402"/>
            <a:ext cx="428628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just"/>
            <a:r>
              <a:rPr lang="en-US" sz="2800" b="1" dirty="0" smtClean="0">
                <a:cs typeface="Simplified Arabic" pitchFamily="2" charset="-78"/>
              </a:rPr>
              <a:t>0</a:t>
            </a:r>
          </a:p>
          <a:p>
            <a:pPr algn="just"/>
            <a:r>
              <a:rPr lang="en-US" sz="2800" b="1" dirty="0" smtClean="0">
                <a:cs typeface="Simplified Arabic" pitchFamily="2" charset="-78"/>
              </a:rPr>
              <a:t>1</a:t>
            </a:r>
          </a:p>
          <a:p>
            <a:pPr algn="just"/>
            <a:r>
              <a:rPr lang="en-US" sz="2800" b="1" dirty="0" smtClean="0">
                <a:cs typeface="Simplified Arabic" pitchFamily="2" charset="-78"/>
              </a:rPr>
              <a:t>0</a:t>
            </a:r>
            <a:endParaRPr lang="ar-SY" sz="2800" b="1" dirty="0" smtClean="0">
              <a:cs typeface="Simplified Arabic" pitchFamily="2" charset="-78"/>
            </a:endParaRPr>
          </a:p>
        </p:txBody>
      </p:sp>
      <p:sp>
        <p:nvSpPr>
          <p:cNvPr id="42" name="مربع نص 41"/>
          <p:cNvSpPr txBox="1"/>
          <p:nvPr/>
        </p:nvSpPr>
        <p:spPr>
          <a:xfrm>
            <a:off x="2547925" y="1064402"/>
            <a:ext cx="428628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just"/>
            <a:r>
              <a:rPr lang="en-US" sz="2800" b="1" dirty="0" smtClean="0">
                <a:cs typeface="Simplified Arabic" pitchFamily="2" charset="-78"/>
              </a:rPr>
              <a:t>0</a:t>
            </a:r>
          </a:p>
          <a:p>
            <a:pPr algn="just"/>
            <a:r>
              <a:rPr lang="en-US" sz="2800" b="1" dirty="0" smtClean="0">
                <a:cs typeface="Simplified Arabic" pitchFamily="2" charset="-78"/>
              </a:rPr>
              <a:t>1</a:t>
            </a:r>
          </a:p>
          <a:p>
            <a:pPr algn="just"/>
            <a:r>
              <a:rPr lang="en-US" sz="2800" b="1" dirty="0" smtClean="0">
                <a:cs typeface="Simplified Arabic" pitchFamily="2" charset="-78"/>
              </a:rPr>
              <a:t>1</a:t>
            </a:r>
            <a:endParaRPr lang="ar-SY" sz="2800" b="1" dirty="0" smtClean="0">
              <a:cs typeface="Simplified Arabic" pitchFamily="2" charset="-78"/>
            </a:endParaRPr>
          </a:p>
        </p:txBody>
      </p:sp>
      <p:sp>
        <p:nvSpPr>
          <p:cNvPr id="43" name="مربع نص 42"/>
          <p:cNvSpPr txBox="1"/>
          <p:nvPr/>
        </p:nvSpPr>
        <p:spPr>
          <a:xfrm>
            <a:off x="3071802" y="1064402"/>
            <a:ext cx="428628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just"/>
            <a:r>
              <a:rPr lang="en-US" sz="2800" b="1" dirty="0" smtClean="0">
                <a:cs typeface="Simplified Arabic" pitchFamily="2" charset="-78"/>
              </a:rPr>
              <a:t>0</a:t>
            </a:r>
          </a:p>
          <a:p>
            <a:pPr algn="just"/>
            <a:r>
              <a:rPr lang="en-US" sz="2800" b="1" dirty="0" smtClean="0">
                <a:cs typeface="Simplified Arabic" pitchFamily="2" charset="-78"/>
              </a:rPr>
              <a:t>0</a:t>
            </a:r>
          </a:p>
          <a:p>
            <a:pPr algn="just"/>
            <a:r>
              <a:rPr lang="en-US" sz="2800" b="1" dirty="0" smtClean="0">
                <a:cs typeface="Simplified Arabic" pitchFamily="2" charset="-78"/>
              </a:rPr>
              <a:t>1</a:t>
            </a:r>
            <a:endParaRPr lang="ar-SY" sz="2800" b="1" dirty="0" smtClean="0">
              <a:cs typeface="Simplified Arabic" pitchFamily="2" charset="-78"/>
            </a:endParaRPr>
          </a:p>
        </p:txBody>
      </p:sp>
      <p:pic>
        <p:nvPicPr>
          <p:cNvPr id="47" name="صورة 46" descr="inverter working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1472" y="3571876"/>
            <a:ext cx="2990850" cy="2781300"/>
          </a:xfrm>
          <a:prstGeom prst="rect">
            <a:avLst/>
          </a:prstGeom>
        </p:spPr>
      </p:pic>
      <p:sp>
        <p:nvSpPr>
          <p:cNvPr id="48" name="مربع نص 47"/>
          <p:cNvSpPr txBox="1"/>
          <p:nvPr/>
        </p:nvSpPr>
        <p:spPr>
          <a:xfrm>
            <a:off x="4071934" y="2928934"/>
            <a:ext cx="471490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solidFill>
                  <a:srgbClr val="C00000"/>
                </a:solidFill>
                <a:cs typeface="Simplified Arabic" pitchFamily="2" charset="-78"/>
              </a:rPr>
              <a:t>كل مفتاح الكتروني يعمل لمدة </a:t>
            </a:r>
            <a:r>
              <a:rPr lang="en-US" sz="2800" b="1" dirty="0" smtClean="0">
                <a:solidFill>
                  <a:srgbClr val="C00000"/>
                </a:solidFill>
                <a:cs typeface="Simplified Arabic" pitchFamily="2" charset="-78"/>
              </a:rPr>
              <a:t>180</a:t>
            </a:r>
            <a:r>
              <a:rPr lang="en-US" sz="2800" b="1" baseline="30000" dirty="0" smtClean="0">
                <a:solidFill>
                  <a:srgbClr val="C00000"/>
                </a:solidFill>
                <a:cs typeface="Simplified Arabic" pitchFamily="2" charset="-78"/>
                <a:sym typeface="Symbol"/>
              </a:rPr>
              <a:t></a:t>
            </a:r>
            <a:endParaRPr lang="ar-SY" sz="2800" b="1" baseline="30000" dirty="0" smtClean="0">
              <a:solidFill>
                <a:srgbClr val="C00000"/>
              </a:solidFill>
              <a:cs typeface="Simplified Arabic" pitchFamily="2" charset="-78"/>
            </a:endParaRPr>
          </a:p>
        </p:txBody>
      </p:sp>
      <p:sp>
        <p:nvSpPr>
          <p:cNvPr id="49" name="مربع نص 48"/>
          <p:cNvSpPr txBox="1"/>
          <p:nvPr/>
        </p:nvSpPr>
        <p:spPr>
          <a:xfrm>
            <a:off x="4286248" y="3714752"/>
            <a:ext cx="4429156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solidFill>
                  <a:srgbClr val="00B050"/>
                </a:solidFill>
                <a:cs typeface="Simplified Arabic" pitchFamily="2" charset="-78"/>
              </a:rPr>
              <a:t>كل مفتاح الكتروني يعمل لمدة </a:t>
            </a:r>
            <a:r>
              <a:rPr lang="en-US" sz="2800" b="1" dirty="0" smtClean="0">
                <a:solidFill>
                  <a:srgbClr val="00B050"/>
                </a:solidFill>
                <a:cs typeface="Simplified Arabic" pitchFamily="2" charset="-78"/>
              </a:rPr>
              <a:t>60</a:t>
            </a:r>
            <a:r>
              <a:rPr lang="en-US" sz="2800" b="1" baseline="30000" dirty="0" smtClean="0">
                <a:solidFill>
                  <a:srgbClr val="00B050"/>
                </a:solidFill>
                <a:cs typeface="Simplified Arabic" pitchFamily="2" charset="-78"/>
                <a:sym typeface="Symbol"/>
              </a:rPr>
              <a:t></a:t>
            </a:r>
            <a:r>
              <a:rPr lang="ar-SY" sz="2800" b="1" dirty="0" smtClean="0">
                <a:solidFill>
                  <a:srgbClr val="00B050"/>
                </a:solidFill>
                <a:cs typeface="Simplified Arabic" pitchFamily="2" charset="-78"/>
                <a:sym typeface="Symbol"/>
              </a:rPr>
              <a:t> مع مفتاحين من المجموعة الأخرى لا يشتركان معه في نفس الطور</a:t>
            </a:r>
            <a:endParaRPr lang="ar-SY" sz="2800" b="1" dirty="0" smtClean="0">
              <a:solidFill>
                <a:srgbClr val="00B050"/>
              </a:solidFill>
              <a:cs typeface="Simplified Arabic" pitchFamily="2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8" grpId="0"/>
      <p:bldP spid="4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مستطيل مستدير الزوايا 61"/>
          <p:cNvSpPr/>
          <p:nvPr/>
        </p:nvSpPr>
        <p:spPr>
          <a:xfrm>
            <a:off x="980430" y="1142984"/>
            <a:ext cx="2520000" cy="2520000"/>
          </a:xfrm>
          <a:prstGeom prst="round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61" name="مستطيل مستدير الزوايا 60"/>
          <p:cNvSpPr/>
          <p:nvPr/>
        </p:nvSpPr>
        <p:spPr>
          <a:xfrm>
            <a:off x="980430" y="3766520"/>
            <a:ext cx="2520000" cy="2520000"/>
          </a:xfrm>
          <a:prstGeom prst="roundRect">
            <a:avLst/>
          </a:prstGeom>
          <a:solidFill>
            <a:srgbClr val="FFCCFF">
              <a:alpha val="50196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60" name="مستطيل مستدير الزوايا 59"/>
          <p:cNvSpPr/>
          <p:nvPr/>
        </p:nvSpPr>
        <p:spPr>
          <a:xfrm>
            <a:off x="5623900" y="3786190"/>
            <a:ext cx="2520000" cy="2520000"/>
          </a:xfrm>
          <a:prstGeom prst="roundRect">
            <a:avLst/>
          </a:prstGeom>
          <a:solidFill>
            <a:srgbClr val="CCFFCC">
              <a:alpha val="50196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59" name="مستطيل مستدير الزوايا 58"/>
          <p:cNvSpPr>
            <a:spLocks/>
          </p:cNvSpPr>
          <p:nvPr/>
        </p:nvSpPr>
        <p:spPr>
          <a:xfrm>
            <a:off x="5623900" y="1142984"/>
            <a:ext cx="2520000" cy="2520000"/>
          </a:xfrm>
          <a:prstGeom prst="roundRect">
            <a:avLst/>
          </a:prstGeom>
          <a:solidFill>
            <a:srgbClr val="FFFFCC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graphicFrame>
        <p:nvGraphicFramePr>
          <p:cNvPr id="16" name="Object 7"/>
          <p:cNvGraphicFramePr>
            <a:graphicFrameLocks noChangeAspect="1"/>
          </p:cNvGraphicFramePr>
          <p:nvPr/>
        </p:nvGraphicFramePr>
        <p:xfrm>
          <a:off x="3613152" y="428604"/>
          <a:ext cx="2792412" cy="457200"/>
        </p:xfrm>
        <a:graphic>
          <a:graphicData uri="http://schemas.openxmlformats.org/presentationml/2006/ole">
            <p:oleObj spid="_x0000_s228355" name="Equation" r:id="rId3" imgW="1396800" imgH="228600" progId="Equation.DSMT4">
              <p:embed/>
            </p:oleObj>
          </a:graphicData>
        </a:graphic>
      </p:graphicFrame>
      <p:graphicFrame>
        <p:nvGraphicFramePr>
          <p:cNvPr id="17" name="Object 7"/>
          <p:cNvGraphicFramePr>
            <a:graphicFrameLocks noChangeAspect="1"/>
          </p:cNvGraphicFramePr>
          <p:nvPr/>
        </p:nvGraphicFramePr>
        <p:xfrm>
          <a:off x="6091248" y="1543040"/>
          <a:ext cx="1647825" cy="457200"/>
        </p:xfrm>
        <a:graphic>
          <a:graphicData uri="http://schemas.openxmlformats.org/presentationml/2006/ole">
            <p:oleObj spid="_x0000_s228356" name="Equation" r:id="rId4" imgW="825480" imgH="228600" progId="Equation.DSMT4">
              <p:embed/>
            </p:oleObj>
          </a:graphicData>
        </a:graphic>
      </p:graphicFrame>
      <p:graphicFrame>
        <p:nvGraphicFramePr>
          <p:cNvPr id="18" name="Object 7"/>
          <p:cNvGraphicFramePr>
            <a:graphicFrameLocks noChangeAspect="1"/>
          </p:cNvGraphicFramePr>
          <p:nvPr/>
        </p:nvGraphicFramePr>
        <p:xfrm>
          <a:off x="6000760" y="2221701"/>
          <a:ext cx="1828800" cy="457200"/>
        </p:xfrm>
        <a:graphic>
          <a:graphicData uri="http://schemas.openxmlformats.org/presentationml/2006/ole">
            <p:oleObj spid="_x0000_s228357" name="Equation" r:id="rId5" imgW="914400" imgH="228600" progId="Equation.DSMT4">
              <p:embed/>
            </p:oleObj>
          </a:graphicData>
        </a:graphic>
      </p:graphicFrame>
      <p:graphicFrame>
        <p:nvGraphicFramePr>
          <p:cNvPr id="19" name="Object 7"/>
          <p:cNvGraphicFramePr>
            <a:graphicFrameLocks noChangeAspect="1"/>
          </p:cNvGraphicFramePr>
          <p:nvPr/>
        </p:nvGraphicFramePr>
        <p:xfrm>
          <a:off x="6192054" y="2900362"/>
          <a:ext cx="1446213" cy="457200"/>
        </p:xfrm>
        <a:graphic>
          <a:graphicData uri="http://schemas.openxmlformats.org/presentationml/2006/ole">
            <p:oleObj spid="_x0000_s228358" name="Equation" r:id="rId6" imgW="723600" imgH="228600" progId="Equation.DSMT4">
              <p:embed/>
            </p:oleObj>
          </a:graphicData>
        </a:graphic>
      </p:graphicFrame>
      <p:graphicFrame>
        <p:nvGraphicFramePr>
          <p:cNvPr id="20" name="Object 7"/>
          <p:cNvGraphicFramePr>
            <a:graphicFrameLocks noChangeAspect="1"/>
          </p:cNvGraphicFramePr>
          <p:nvPr/>
        </p:nvGraphicFramePr>
        <p:xfrm>
          <a:off x="6206527" y="4143380"/>
          <a:ext cx="1397000" cy="457200"/>
        </p:xfrm>
        <a:graphic>
          <a:graphicData uri="http://schemas.openxmlformats.org/presentationml/2006/ole">
            <p:oleObj spid="_x0000_s228359" name="Equation" r:id="rId7" imgW="698400" imgH="228600" progId="Equation.DSMT4">
              <p:embed/>
            </p:oleObj>
          </a:graphicData>
        </a:graphic>
      </p:graphicFrame>
      <p:graphicFrame>
        <p:nvGraphicFramePr>
          <p:cNvPr id="23" name="Object 7"/>
          <p:cNvGraphicFramePr>
            <a:graphicFrameLocks noChangeAspect="1"/>
          </p:cNvGraphicFramePr>
          <p:nvPr/>
        </p:nvGraphicFramePr>
        <p:xfrm>
          <a:off x="6043015" y="4822041"/>
          <a:ext cx="1724025" cy="457200"/>
        </p:xfrm>
        <a:graphic>
          <a:graphicData uri="http://schemas.openxmlformats.org/presentationml/2006/ole">
            <p:oleObj spid="_x0000_s228360" name="Equation" r:id="rId8" imgW="863280" imgH="228600" progId="Equation.DSMT4">
              <p:embed/>
            </p:oleObj>
          </a:graphicData>
        </a:graphic>
      </p:graphicFrame>
      <p:graphicFrame>
        <p:nvGraphicFramePr>
          <p:cNvPr id="24" name="Object 7"/>
          <p:cNvGraphicFramePr>
            <a:graphicFrameLocks noChangeAspect="1"/>
          </p:cNvGraphicFramePr>
          <p:nvPr/>
        </p:nvGraphicFramePr>
        <p:xfrm>
          <a:off x="6208908" y="5500702"/>
          <a:ext cx="1392238" cy="457200"/>
        </p:xfrm>
        <a:graphic>
          <a:graphicData uri="http://schemas.openxmlformats.org/presentationml/2006/ole">
            <p:oleObj spid="_x0000_s228361" name="Equation" r:id="rId9" imgW="698400" imgH="228600" progId="Equation.DSMT4">
              <p:embed/>
            </p:oleObj>
          </a:graphicData>
        </a:graphic>
      </p:graphicFrame>
      <p:graphicFrame>
        <p:nvGraphicFramePr>
          <p:cNvPr id="25" name="Object 7"/>
          <p:cNvGraphicFramePr>
            <a:graphicFrameLocks noChangeAspect="1"/>
          </p:cNvGraphicFramePr>
          <p:nvPr/>
        </p:nvGraphicFramePr>
        <p:xfrm>
          <a:off x="1150309" y="4195148"/>
          <a:ext cx="2209800" cy="484187"/>
        </p:xfrm>
        <a:graphic>
          <a:graphicData uri="http://schemas.openxmlformats.org/presentationml/2006/ole">
            <p:oleObj spid="_x0000_s228362" name="Equation" r:id="rId10" imgW="1104840" imgH="241200" progId="Equation.DSMT4">
              <p:embed/>
            </p:oleObj>
          </a:graphicData>
        </a:graphic>
      </p:graphicFrame>
      <p:graphicFrame>
        <p:nvGraphicFramePr>
          <p:cNvPr id="27" name="Object 7"/>
          <p:cNvGraphicFramePr>
            <a:graphicFrameLocks noChangeAspect="1"/>
          </p:cNvGraphicFramePr>
          <p:nvPr/>
        </p:nvGraphicFramePr>
        <p:xfrm>
          <a:off x="1101097" y="4838884"/>
          <a:ext cx="2308225" cy="482600"/>
        </p:xfrm>
        <a:graphic>
          <a:graphicData uri="http://schemas.openxmlformats.org/presentationml/2006/ole">
            <p:oleObj spid="_x0000_s228364" name="Equation" r:id="rId11" imgW="1155600" imgH="241200" progId="Equation.DSMT4">
              <p:embed/>
            </p:oleObj>
          </a:graphicData>
        </a:graphic>
      </p:graphicFrame>
      <p:graphicFrame>
        <p:nvGraphicFramePr>
          <p:cNvPr id="29" name="Object 7"/>
          <p:cNvGraphicFramePr>
            <a:graphicFrameLocks noChangeAspect="1"/>
          </p:cNvGraphicFramePr>
          <p:nvPr/>
        </p:nvGraphicFramePr>
        <p:xfrm>
          <a:off x="1124909" y="5481032"/>
          <a:ext cx="2260600" cy="482600"/>
        </p:xfrm>
        <a:graphic>
          <a:graphicData uri="http://schemas.openxmlformats.org/presentationml/2006/ole">
            <p:oleObj spid="_x0000_s228366" name="Equation" r:id="rId12" imgW="1130040" imgH="241200" progId="Equation.DSMT4">
              <p:embed/>
            </p:oleObj>
          </a:graphicData>
        </a:graphic>
      </p:graphicFrame>
      <p:graphicFrame>
        <p:nvGraphicFramePr>
          <p:cNvPr id="31" name="Object 7"/>
          <p:cNvGraphicFramePr>
            <a:graphicFrameLocks noChangeAspect="1"/>
          </p:cNvGraphicFramePr>
          <p:nvPr/>
        </p:nvGraphicFramePr>
        <p:xfrm>
          <a:off x="1167756" y="1328726"/>
          <a:ext cx="2054225" cy="482600"/>
        </p:xfrm>
        <a:graphic>
          <a:graphicData uri="http://schemas.openxmlformats.org/presentationml/2006/ole">
            <p:oleObj spid="_x0000_s228368" name="Equation" r:id="rId13" imgW="1028520" imgH="241200" progId="Equation.DSMT4">
              <p:embed/>
            </p:oleObj>
          </a:graphicData>
        </a:graphic>
      </p:graphicFrame>
      <p:graphicFrame>
        <p:nvGraphicFramePr>
          <p:cNvPr id="33" name="Object 7"/>
          <p:cNvGraphicFramePr>
            <a:graphicFrameLocks noChangeAspect="1"/>
          </p:cNvGraphicFramePr>
          <p:nvPr/>
        </p:nvGraphicFramePr>
        <p:xfrm>
          <a:off x="1140768" y="2471734"/>
          <a:ext cx="2108200" cy="482600"/>
        </p:xfrm>
        <a:graphic>
          <a:graphicData uri="http://schemas.openxmlformats.org/presentationml/2006/ole">
            <p:oleObj spid="_x0000_s228370" name="Equation" r:id="rId14" imgW="1054080" imgH="241200" progId="Equation.DSMT4">
              <p:embed/>
            </p:oleObj>
          </a:graphicData>
        </a:graphic>
      </p:graphicFrame>
      <p:graphicFrame>
        <p:nvGraphicFramePr>
          <p:cNvPr id="34" name="Object 7"/>
          <p:cNvGraphicFramePr>
            <a:graphicFrameLocks noChangeAspect="1"/>
          </p:cNvGraphicFramePr>
          <p:nvPr/>
        </p:nvGraphicFramePr>
        <p:xfrm>
          <a:off x="1649562" y="3043238"/>
          <a:ext cx="1090612" cy="457200"/>
        </p:xfrm>
        <a:graphic>
          <a:graphicData uri="http://schemas.openxmlformats.org/presentationml/2006/ole">
            <p:oleObj spid="_x0000_s228371" name="Equation" r:id="rId15" imgW="545760" imgH="228600" progId="Equation.DSMT4">
              <p:embed/>
            </p:oleObj>
          </a:graphicData>
        </a:graphic>
      </p:graphicFrame>
      <p:graphicFrame>
        <p:nvGraphicFramePr>
          <p:cNvPr id="56" name="Object 7"/>
          <p:cNvGraphicFramePr>
            <a:graphicFrameLocks noChangeAspect="1"/>
          </p:cNvGraphicFramePr>
          <p:nvPr/>
        </p:nvGraphicFramePr>
        <p:xfrm>
          <a:off x="6756424" y="285728"/>
          <a:ext cx="1244600" cy="787400"/>
        </p:xfrm>
        <a:graphic>
          <a:graphicData uri="http://schemas.openxmlformats.org/presentationml/2006/ole">
            <p:oleObj spid="_x0000_s228391" name="Equation" r:id="rId16" imgW="622080" imgH="393480" progId="Equation.DSMT4">
              <p:embed/>
            </p:oleObj>
          </a:graphicData>
        </a:graphic>
      </p:graphicFrame>
      <p:graphicFrame>
        <p:nvGraphicFramePr>
          <p:cNvPr id="57" name="Object 7"/>
          <p:cNvGraphicFramePr>
            <a:graphicFrameLocks noChangeAspect="1"/>
          </p:cNvGraphicFramePr>
          <p:nvPr/>
        </p:nvGraphicFramePr>
        <p:xfrm>
          <a:off x="1051868" y="1900230"/>
          <a:ext cx="2286000" cy="482600"/>
        </p:xfrm>
        <a:graphic>
          <a:graphicData uri="http://schemas.openxmlformats.org/presentationml/2006/ole">
            <p:oleObj spid="_x0000_s228392" name="Equation" r:id="rId17" imgW="1143000" imgH="241200" progId="Equation.DSMT4">
              <p:embed/>
            </p:oleObj>
          </a:graphicData>
        </a:graphic>
      </p:graphicFrame>
      <p:sp>
        <p:nvSpPr>
          <p:cNvPr id="63" name="مربع نص 62"/>
          <p:cNvSpPr txBox="1"/>
          <p:nvPr/>
        </p:nvSpPr>
        <p:spPr>
          <a:xfrm rot="16200000">
            <a:off x="4047792" y="4810464"/>
            <a:ext cx="257176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جهود الطور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64" name="مربع نص 63"/>
          <p:cNvSpPr txBox="1"/>
          <p:nvPr/>
        </p:nvSpPr>
        <p:spPr>
          <a:xfrm rot="16200000">
            <a:off x="4047792" y="2167258"/>
            <a:ext cx="257176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جهود الخط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65" name="مربع نص 64"/>
          <p:cNvSpPr txBox="1"/>
          <p:nvPr/>
        </p:nvSpPr>
        <p:spPr>
          <a:xfrm rot="16200000">
            <a:off x="-738554" y="2167260"/>
            <a:ext cx="2857523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تيارات القواطع والمنبع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66" name="مربع نص 65"/>
          <p:cNvSpPr txBox="1"/>
          <p:nvPr/>
        </p:nvSpPr>
        <p:spPr>
          <a:xfrm rot="16200000">
            <a:off x="-738556" y="4810466"/>
            <a:ext cx="2857523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جهود القواطع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67" name="مربع نص 66">
            <a:hlinkClick r:id="rId18" action="ppaction://hlinksldjump"/>
          </p:cNvPr>
          <p:cNvSpPr txBox="1"/>
          <p:nvPr/>
        </p:nvSpPr>
        <p:spPr>
          <a:xfrm>
            <a:off x="1571604" y="357166"/>
            <a:ext cx="169037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الجدول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68" name="مربع نص 67"/>
          <p:cNvSpPr txBox="1"/>
          <p:nvPr/>
        </p:nvSpPr>
        <p:spPr>
          <a:xfrm>
            <a:off x="7215206" y="-71462"/>
            <a:ext cx="169037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مثال 1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28" name="عنصر نائب لرقم الشريحة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35</a:t>
            </a:fld>
            <a:endParaRPr lang="ar-SY" dirty="0"/>
          </a:p>
        </p:txBody>
      </p:sp>
      <p:sp>
        <p:nvSpPr>
          <p:cNvPr id="30" name="عنصر نائب للتاريخ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32" name="عنصر نائب للتذييل 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4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6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61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64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6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0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3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1" grpId="0" animBg="1"/>
      <p:bldP spid="60" grpId="0" animBg="1"/>
      <p:bldP spid="59" grpId="0" animBg="1"/>
      <p:bldP spid="63" grpId="0"/>
      <p:bldP spid="64" grpId="0"/>
      <p:bldP spid="65" grpId="0"/>
      <p:bldP spid="6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مستطيل مستدير الزوايا 61"/>
          <p:cNvSpPr/>
          <p:nvPr/>
        </p:nvSpPr>
        <p:spPr>
          <a:xfrm>
            <a:off x="980430" y="1142984"/>
            <a:ext cx="2520000" cy="2520000"/>
          </a:xfrm>
          <a:prstGeom prst="round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61" name="مستطيل مستدير الزوايا 60"/>
          <p:cNvSpPr/>
          <p:nvPr/>
        </p:nvSpPr>
        <p:spPr>
          <a:xfrm>
            <a:off x="980430" y="3766520"/>
            <a:ext cx="2520000" cy="2520000"/>
          </a:xfrm>
          <a:prstGeom prst="roundRect">
            <a:avLst/>
          </a:prstGeom>
          <a:solidFill>
            <a:srgbClr val="FFCCFF">
              <a:alpha val="50196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60" name="مستطيل مستدير الزوايا 59"/>
          <p:cNvSpPr/>
          <p:nvPr/>
        </p:nvSpPr>
        <p:spPr>
          <a:xfrm>
            <a:off x="5623900" y="3786190"/>
            <a:ext cx="2520000" cy="2520000"/>
          </a:xfrm>
          <a:prstGeom prst="roundRect">
            <a:avLst/>
          </a:prstGeom>
          <a:solidFill>
            <a:srgbClr val="CCFFCC">
              <a:alpha val="50196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59" name="مستطيل مستدير الزوايا 58"/>
          <p:cNvSpPr>
            <a:spLocks/>
          </p:cNvSpPr>
          <p:nvPr/>
        </p:nvSpPr>
        <p:spPr>
          <a:xfrm>
            <a:off x="5623900" y="1142984"/>
            <a:ext cx="2520000" cy="2520000"/>
          </a:xfrm>
          <a:prstGeom prst="roundRect">
            <a:avLst/>
          </a:prstGeom>
          <a:solidFill>
            <a:srgbClr val="FFFFCC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graphicFrame>
        <p:nvGraphicFramePr>
          <p:cNvPr id="16" name="Object 7"/>
          <p:cNvGraphicFramePr>
            <a:graphicFrameLocks noChangeAspect="1"/>
          </p:cNvGraphicFramePr>
          <p:nvPr/>
        </p:nvGraphicFramePr>
        <p:xfrm>
          <a:off x="3549650" y="428625"/>
          <a:ext cx="2919413" cy="457200"/>
        </p:xfrm>
        <a:graphic>
          <a:graphicData uri="http://schemas.openxmlformats.org/presentationml/2006/ole">
            <p:oleObj spid="_x0000_s229378" name="Equation" r:id="rId3" imgW="1460160" imgH="228600" progId="Equation.DSMT4">
              <p:embed/>
            </p:oleObj>
          </a:graphicData>
        </a:graphic>
      </p:graphicFrame>
      <p:graphicFrame>
        <p:nvGraphicFramePr>
          <p:cNvPr id="17" name="Object 7"/>
          <p:cNvGraphicFramePr>
            <a:graphicFrameLocks noChangeAspect="1"/>
          </p:cNvGraphicFramePr>
          <p:nvPr/>
        </p:nvGraphicFramePr>
        <p:xfrm>
          <a:off x="6091248" y="1543040"/>
          <a:ext cx="1647825" cy="457200"/>
        </p:xfrm>
        <a:graphic>
          <a:graphicData uri="http://schemas.openxmlformats.org/presentationml/2006/ole">
            <p:oleObj spid="_x0000_s229379" name="Equation" r:id="rId4" imgW="825480" imgH="228600" progId="Equation.DSMT4">
              <p:embed/>
            </p:oleObj>
          </a:graphicData>
        </a:graphic>
      </p:graphicFrame>
      <p:graphicFrame>
        <p:nvGraphicFramePr>
          <p:cNvPr id="18" name="Object 7"/>
          <p:cNvGraphicFramePr>
            <a:graphicFrameLocks noChangeAspect="1"/>
          </p:cNvGraphicFramePr>
          <p:nvPr/>
        </p:nvGraphicFramePr>
        <p:xfrm>
          <a:off x="6191250" y="2220913"/>
          <a:ext cx="1447800" cy="457200"/>
        </p:xfrm>
        <a:graphic>
          <a:graphicData uri="http://schemas.openxmlformats.org/presentationml/2006/ole">
            <p:oleObj spid="_x0000_s229380" name="Equation" r:id="rId5" imgW="723600" imgH="228600" progId="Equation.DSMT4">
              <p:embed/>
            </p:oleObj>
          </a:graphicData>
        </a:graphic>
      </p:graphicFrame>
      <p:graphicFrame>
        <p:nvGraphicFramePr>
          <p:cNvPr id="19" name="Object 7"/>
          <p:cNvGraphicFramePr>
            <a:graphicFrameLocks noChangeAspect="1"/>
          </p:cNvGraphicFramePr>
          <p:nvPr/>
        </p:nvGraphicFramePr>
        <p:xfrm>
          <a:off x="6003925" y="2900363"/>
          <a:ext cx="1825625" cy="457200"/>
        </p:xfrm>
        <a:graphic>
          <a:graphicData uri="http://schemas.openxmlformats.org/presentationml/2006/ole">
            <p:oleObj spid="_x0000_s229381" name="Equation" r:id="rId6" imgW="914400" imgH="228600" progId="Equation.DSMT4">
              <p:embed/>
            </p:oleObj>
          </a:graphicData>
        </a:graphic>
      </p:graphicFrame>
      <p:graphicFrame>
        <p:nvGraphicFramePr>
          <p:cNvPr id="20" name="Object 7"/>
          <p:cNvGraphicFramePr>
            <a:graphicFrameLocks noChangeAspect="1"/>
          </p:cNvGraphicFramePr>
          <p:nvPr/>
        </p:nvGraphicFramePr>
        <p:xfrm>
          <a:off x="6118225" y="4143375"/>
          <a:ext cx="1574800" cy="457200"/>
        </p:xfrm>
        <a:graphic>
          <a:graphicData uri="http://schemas.openxmlformats.org/presentationml/2006/ole">
            <p:oleObj spid="_x0000_s229382" name="Equation" r:id="rId7" imgW="787320" imgH="228600" progId="Equation.DSMT4">
              <p:embed/>
            </p:oleObj>
          </a:graphicData>
        </a:graphic>
      </p:graphicFrame>
      <p:graphicFrame>
        <p:nvGraphicFramePr>
          <p:cNvPr id="23" name="Object 7"/>
          <p:cNvGraphicFramePr>
            <a:graphicFrameLocks noChangeAspect="1"/>
          </p:cNvGraphicFramePr>
          <p:nvPr/>
        </p:nvGraphicFramePr>
        <p:xfrm>
          <a:off x="6107113" y="4822825"/>
          <a:ext cx="1597025" cy="457200"/>
        </p:xfrm>
        <a:graphic>
          <a:graphicData uri="http://schemas.openxmlformats.org/presentationml/2006/ole">
            <p:oleObj spid="_x0000_s229383" name="Equation" r:id="rId8" imgW="799920" imgH="228600" progId="Equation.DSMT4">
              <p:embed/>
            </p:oleObj>
          </a:graphicData>
        </a:graphic>
      </p:graphicFrame>
      <p:graphicFrame>
        <p:nvGraphicFramePr>
          <p:cNvPr id="24" name="Object 7"/>
          <p:cNvGraphicFramePr>
            <a:graphicFrameLocks noChangeAspect="1"/>
          </p:cNvGraphicFramePr>
          <p:nvPr/>
        </p:nvGraphicFramePr>
        <p:xfrm>
          <a:off x="6121400" y="5500688"/>
          <a:ext cx="1568450" cy="457200"/>
        </p:xfrm>
        <a:graphic>
          <a:graphicData uri="http://schemas.openxmlformats.org/presentationml/2006/ole">
            <p:oleObj spid="_x0000_s229384" name="Equation" r:id="rId9" imgW="787320" imgH="228600" progId="Equation.DSMT4">
              <p:embed/>
            </p:oleObj>
          </a:graphicData>
        </a:graphic>
      </p:graphicFrame>
      <p:graphicFrame>
        <p:nvGraphicFramePr>
          <p:cNvPr id="25" name="Object 7"/>
          <p:cNvGraphicFramePr>
            <a:graphicFrameLocks noChangeAspect="1"/>
          </p:cNvGraphicFramePr>
          <p:nvPr/>
        </p:nvGraphicFramePr>
        <p:xfrm>
          <a:off x="1150309" y="4195148"/>
          <a:ext cx="2209800" cy="484187"/>
        </p:xfrm>
        <a:graphic>
          <a:graphicData uri="http://schemas.openxmlformats.org/presentationml/2006/ole">
            <p:oleObj spid="_x0000_s229385" name="Equation" r:id="rId10" imgW="1104840" imgH="241200" progId="Equation.DSMT4">
              <p:embed/>
            </p:oleObj>
          </a:graphicData>
        </a:graphic>
      </p:graphicFrame>
      <p:graphicFrame>
        <p:nvGraphicFramePr>
          <p:cNvPr id="27" name="Object 7"/>
          <p:cNvGraphicFramePr>
            <a:graphicFrameLocks noChangeAspect="1"/>
          </p:cNvGraphicFramePr>
          <p:nvPr/>
        </p:nvGraphicFramePr>
        <p:xfrm>
          <a:off x="1101097" y="4838884"/>
          <a:ext cx="2308225" cy="482600"/>
        </p:xfrm>
        <a:graphic>
          <a:graphicData uri="http://schemas.openxmlformats.org/presentationml/2006/ole">
            <p:oleObj spid="_x0000_s229386" name="Equation" r:id="rId11" imgW="1155600" imgH="241200" progId="Equation.DSMT4">
              <p:embed/>
            </p:oleObj>
          </a:graphicData>
        </a:graphic>
      </p:graphicFrame>
      <p:graphicFrame>
        <p:nvGraphicFramePr>
          <p:cNvPr id="29" name="Object 7"/>
          <p:cNvGraphicFramePr>
            <a:graphicFrameLocks noChangeAspect="1"/>
          </p:cNvGraphicFramePr>
          <p:nvPr/>
        </p:nvGraphicFramePr>
        <p:xfrm>
          <a:off x="1112838" y="5481638"/>
          <a:ext cx="2286000" cy="482600"/>
        </p:xfrm>
        <a:graphic>
          <a:graphicData uri="http://schemas.openxmlformats.org/presentationml/2006/ole">
            <p:oleObj spid="_x0000_s229387" name="Equation" r:id="rId12" imgW="1143000" imgH="241200" progId="Equation.DSMT4">
              <p:embed/>
            </p:oleObj>
          </a:graphicData>
        </a:graphic>
      </p:graphicFrame>
      <p:graphicFrame>
        <p:nvGraphicFramePr>
          <p:cNvPr id="31" name="Object 7"/>
          <p:cNvGraphicFramePr>
            <a:graphicFrameLocks noChangeAspect="1"/>
          </p:cNvGraphicFramePr>
          <p:nvPr/>
        </p:nvGraphicFramePr>
        <p:xfrm>
          <a:off x="1167756" y="1328726"/>
          <a:ext cx="2054225" cy="482600"/>
        </p:xfrm>
        <a:graphic>
          <a:graphicData uri="http://schemas.openxmlformats.org/presentationml/2006/ole">
            <p:oleObj spid="_x0000_s229388" name="Equation" r:id="rId13" imgW="1028520" imgH="241200" progId="Equation.DSMT4">
              <p:embed/>
            </p:oleObj>
          </a:graphicData>
        </a:graphic>
      </p:graphicFrame>
      <p:graphicFrame>
        <p:nvGraphicFramePr>
          <p:cNvPr id="33" name="Object 7"/>
          <p:cNvGraphicFramePr>
            <a:graphicFrameLocks noChangeAspect="1"/>
          </p:cNvGraphicFramePr>
          <p:nvPr/>
        </p:nvGraphicFramePr>
        <p:xfrm>
          <a:off x="1065213" y="2471738"/>
          <a:ext cx="2260600" cy="482600"/>
        </p:xfrm>
        <a:graphic>
          <a:graphicData uri="http://schemas.openxmlformats.org/presentationml/2006/ole">
            <p:oleObj spid="_x0000_s229389" name="Equation" r:id="rId14" imgW="1130040" imgH="241200" progId="Equation.DSMT4">
              <p:embed/>
            </p:oleObj>
          </a:graphicData>
        </a:graphic>
      </p:graphicFrame>
      <p:graphicFrame>
        <p:nvGraphicFramePr>
          <p:cNvPr id="34" name="Object 7"/>
          <p:cNvGraphicFramePr>
            <a:graphicFrameLocks noChangeAspect="1"/>
          </p:cNvGraphicFramePr>
          <p:nvPr/>
        </p:nvGraphicFramePr>
        <p:xfrm>
          <a:off x="1738313" y="3043238"/>
          <a:ext cx="912812" cy="457200"/>
        </p:xfrm>
        <a:graphic>
          <a:graphicData uri="http://schemas.openxmlformats.org/presentationml/2006/ole">
            <p:oleObj spid="_x0000_s229390" name="Equation" r:id="rId15" imgW="457200" imgH="228600" progId="Equation.DSMT4">
              <p:embed/>
            </p:oleObj>
          </a:graphicData>
        </a:graphic>
      </p:graphicFrame>
      <p:graphicFrame>
        <p:nvGraphicFramePr>
          <p:cNvPr id="56" name="Object 7"/>
          <p:cNvGraphicFramePr>
            <a:graphicFrameLocks noChangeAspect="1"/>
          </p:cNvGraphicFramePr>
          <p:nvPr/>
        </p:nvGraphicFramePr>
        <p:xfrm>
          <a:off x="6629400" y="285750"/>
          <a:ext cx="1498600" cy="787400"/>
        </p:xfrm>
        <a:graphic>
          <a:graphicData uri="http://schemas.openxmlformats.org/presentationml/2006/ole">
            <p:oleObj spid="_x0000_s229391" name="Equation" r:id="rId16" imgW="749160" imgH="393480" progId="Equation.DSMT4">
              <p:embed/>
            </p:oleObj>
          </a:graphicData>
        </a:graphic>
      </p:graphicFrame>
      <p:graphicFrame>
        <p:nvGraphicFramePr>
          <p:cNvPr id="57" name="Object 7"/>
          <p:cNvGraphicFramePr>
            <a:graphicFrameLocks noChangeAspect="1"/>
          </p:cNvGraphicFramePr>
          <p:nvPr/>
        </p:nvGraphicFramePr>
        <p:xfrm>
          <a:off x="1051868" y="1900230"/>
          <a:ext cx="2286000" cy="482600"/>
        </p:xfrm>
        <a:graphic>
          <a:graphicData uri="http://schemas.openxmlformats.org/presentationml/2006/ole">
            <p:oleObj spid="_x0000_s229392" name="Equation" r:id="rId17" imgW="1143000" imgH="241200" progId="Equation.DSMT4">
              <p:embed/>
            </p:oleObj>
          </a:graphicData>
        </a:graphic>
      </p:graphicFrame>
      <p:sp>
        <p:nvSpPr>
          <p:cNvPr id="63" name="مربع نص 62"/>
          <p:cNvSpPr txBox="1"/>
          <p:nvPr/>
        </p:nvSpPr>
        <p:spPr>
          <a:xfrm rot="16200000">
            <a:off x="4047792" y="4810464"/>
            <a:ext cx="257176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جهود الطور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64" name="مربع نص 63"/>
          <p:cNvSpPr txBox="1"/>
          <p:nvPr/>
        </p:nvSpPr>
        <p:spPr>
          <a:xfrm rot="16200000">
            <a:off x="4047792" y="2167258"/>
            <a:ext cx="257176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جهود الخط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65" name="مربع نص 64"/>
          <p:cNvSpPr txBox="1"/>
          <p:nvPr/>
        </p:nvSpPr>
        <p:spPr>
          <a:xfrm rot="16200000">
            <a:off x="-738554" y="2167260"/>
            <a:ext cx="2857523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تيارات القواطع والمنبع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66" name="مربع نص 65"/>
          <p:cNvSpPr txBox="1"/>
          <p:nvPr/>
        </p:nvSpPr>
        <p:spPr>
          <a:xfrm rot="16200000">
            <a:off x="-738556" y="4810466"/>
            <a:ext cx="2857523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جهود القواطع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67" name="مربع نص 66">
            <a:hlinkClick r:id="rId18" action="ppaction://hlinksldjump"/>
          </p:cNvPr>
          <p:cNvSpPr txBox="1"/>
          <p:nvPr/>
        </p:nvSpPr>
        <p:spPr>
          <a:xfrm>
            <a:off x="1571604" y="357166"/>
            <a:ext cx="169037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الجدول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68" name="مربع نص 67"/>
          <p:cNvSpPr txBox="1"/>
          <p:nvPr/>
        </p:nvSpPr>
        <p:spPr>
          <a:xfrm>
            <a:off x="7215206" y="-71462"/>
            <a:ext cx="169037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مثال 2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28" name="عنصر نائب لرقم الشريحة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36</a:t>
            </a:fld>
            <a:endParaRPr lang="ar-SY" dirty="0"/>
          </a:p>
        </p:txBody>
      </p:sp>
      <p:sp>
        <p:nvSpPr>
          <p:cNvPr id="30" name="عنصر نائب للتاريخ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32" name="عنصر نائب للتذييل 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6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9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67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0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81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1" grpId="0" animBg="1"/>
      <p:bldP spid="60" grpId="0" animBg="1"/>
      <p:bldP spid="59" grpId="0" animBg="1"/>
      <p:bldP spid="63" grpId="0"/>
      <p:bldP spid="64" grpId="0"/>
      <p:bldP spid="65" grpId="0"/>
      <p:bldP spid="6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مربع نص 23"/>
          <p:cNvSpPr txBox="1"/>
          <p:nvPr/>
        </p:nvSpPr>
        <p:spPr>
          <a:xfrm>
            <a:off x="857224" y="6457890"/>
            <a:ext cx="221457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 smtClean="0">
                <a:cs typeface="Simplified Arabic" pitchFamily="2" charset="-78"/>
              </a:rPr>
              <a:t>الشكل 2 - 8</a:t>
            </a:r>
          </a:p>
        </p:txBody>
      </p:sp>
      <p:pic>
        <p:nvPicPr>
          <p:cNvPr id="26" name="صورة 25" descr="power2_fig2_8_2parts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844" y="608440"/>
            <a:ext cx="3533241" cy="5892394"/>
          </a:xfrm>
          <a:prstGeom prst="rect">
            <a:avLst/>
          </a:prstGeom>
        </p:spPr>
      </p:pic>
      <p:sp>
        <p:nvSpPr>
          <p:cNvPr id="28" name="مربع نص 27"/>
          <p:cNvSpPr txBox="1"/>
          <p:nvPr/>
        </p:nvSpPr>
        <p:spPr>
          <a:xfrm>
            <a:off x="642910" y="179812"/>
            <a:ext cx="257176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جهود الخط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7" name="مربع نص 6"/>
          <p:cNvSpPr txBox="1"/>
          <p:nvPr/>
        </p:nvSpPr>
        <p:spPr>
          <a:xfrm>
            <a:off x="4679157" y="334012"/>
            <a:ext cx="300039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</a:rPr>
              <a:t>القيمة الفعالة لجهد الخط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graphicFrame>
        <p:nvGraphicFramePr>
          <p:cNvPr id="233474" name="Object 2"/>
          <p:cNvGraphicFramePr>
            <a:graphicFrameLocks noChangeAspect="1"/>
          </p:cNvGraphicFramePr>
          <p:nvPr/>
        </p:nvGraphicFramePr>
        <p:xfrm>
          <a:off x="4019550" y="800100"/>
          <a:ext cx="4319588" cy="939800"/>
        </p:xfrm>
        <a:graphic>
          <a:graphicData uri="http://schemas.openxmlformats.org/presentationml/2006/ole">
            <p:oleObj spid="_x0000_s233474" name="Equation" r:id="rId4" imgW="2158920" imgH="469800" progId="Equation.DSMT4">
              <p:embed/>
            </p:oleObj>
          </a:graphicData>
        </a:graphic>
      </p:graphicFrame>
      <p:sp>
        <p:nvSpPr>
          <p:cNvPr id="10" name="مربع نص 9"/>
          <p:cNvSpPr txBox="1"/>
          <p:nvPr/>
        </p:nvSpPr>
        <p:spPr>
          <a:xfrm>
            <a:off x="4286248" y="1785926"/>
            <a:ext cx="378621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</a:rPr>
              <a:t>منشور </a:t>
            </a:r>
            <a:r>
              <a:rPr lang="ar-SY" sz="2800" b="1" dirty="0" err="1" smtClean="0">
                <a:solidFill>
                  <a:srgbClr val="0070C0"/>
                </a:solidFill>
                <a:cs typeface="Simplified Arabic" pitchFamily="2" charset="-78"/>
              </a:rPr>
              <a:t>فورييه</a:t>
            </a:r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</a:rPr>
              <a:t> لجهد الخط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3588555" y="2285992"/>
          <a:ext cx="5181600" cy="889000"/>
        </p:xfrm>
        <a:graphic>
          <a:graphicData uri="http://schemas.openxmlformats.org/presentationml/2006/ole">
            <p:oleObj spid="_x0000_s233476" name="Equation" r:id="rId5" imgW="2590560" imgH="444240" progId="Equation.DSMT4">
              <p:embed/>
            </p:oleObj>
          </a:graphicData>
        </a:graphic>
      </p:graphicFrame>
      <p:sp>
        <p:nvSpPr>
          <p:cNvPr id="12" name="مربع نص 11"/>
          <p:cNvSpPr txBox="1"/>
          <p:nvPr/>
        </p:nvSpPr>
        <p:spPr>
          <a:xfrm>
            <a:off x="3643306" y="4357694"/>
            <a:ext cx="514353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dirty="0" smtClean="0">
                <a:cs typeface="Simplified Arabic" pitchFamily="2" charset="-78"/>
              </a:rPr>
              <a:t>التوافقيات مساوية للصفر عندما </a:t>
            </a:r>
            <a:r>
              <a:rPr lang="en-US" sz="2800" dirty="0" smtClean="0">
                <a:cs typeface="Simplified Arabic" pitchFamily="2" charset="-78"/>
              </a:rPr>
              <a:t>q=3(1+2n)</a:t>
            </a:r>
            <a:r>
              <a:rPr lang="ar-SY" sz="2800" dirty="0" smtClean="0">
                <a:cs typeface="Simplified Arabic" pitchFamily="2" charset="-78"/>
              </a:rPr>
              <a:t> حيث </a:t>
            </a:r>
            <a:r>
              <a:rPr lang="en-US" sz="2800" dirty="0" smtClean="0">
                <a:cs typeface="Simplified Arabic" pitchFamily="2" charset="-78"/>
              </a:rPr>
              <a:t>n=0,1,2,…</a:t>
            </a:r>
            <a:endParaRPr lang="ar-SY" sz="2800" dirty="0" smtClean="0">
              <a:cs typeface="Simplified Arabic" pitchFamily="2" charset="-78"/>
            </a:endParaRPr>
          </a:p>
        </p:txBody>
      </p:sp>
      <p:sp>
        <p:nvSpPr>
          <p:cNvPr id="15" name="مربع نص 14"/>
          <p:cNvSpPr txBox="1"/>
          <p:nvPr/>
        </p:nvSpPr>
        <p:spPr>
          <a:xfrm>
            <a:off x="3571868" y="3386089"/>
            <a:ext cx="5214974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en-US" sz="2800" i="1" dirty="0" smtClean="0">
                <a:cs typeface="Simplified Arabic" pitchFamily="2" charset="-78"/>
              </a:rPr>
              <a:t>v</a:t>
            </a:r>
            <a:r>
              <a:rPr lang="en-US" sz="2800" i="1" baseline="-25000" dirty="0" smtClean="0">
                <a:cs typeface="Simplified Arabic" pitchFamily="2" charset="-78"/>
              </a:rPr>
              <a:t>Line2</a:t>
            </a:r>
            <a:r>
              <a:rPr lang="ar-SY" sz="2800" dirty="0" smtClean="0">
                <a:cs typeface="Simplified Arabic" pitchFamily="2" charset="-78"/>
              </a:rPr>
              <a:t> و </a:t>
            </a:r>
            <a:r>
              <a:rPr lang="en-US" sz="2800" i="1" dirty="0" smtClean="0">
                <a:cs typeface="Simplified Arabic" pitchFamily="2" charset="-78"/>
              </a:rPr>
              <a:t>v</a:t>
            </a:r>
            <a:r>
              <a:rPr lang="en-US" sz="2800" i="1" baseline="-25000" dirty="0" smtClean="0">
                <a:cs typeface="Simplified Arabic" pitchFamily="2" charset="-78"/>
              </a:rPr>
              <a:t>Line3</a:t>
            </a:r>
            <a:r>
              <a:rPr lang="ar-SY" sz="2800" baseline="-25000" dirty="0" smtClean="0">
                <a:cs typeface="Simplified Arabic" pitchFamily="2" charset="-78"/>
              </a:rPr>
              <a:t> </a:t>
            </a:r>
            <a:r>
              <a:rPr lang="ar-SY" sz="2800" dirty="0" smtClean="0">
                <a:cs typeface="Simplified Arabic" pitchFamily="2" charset="-78"/>
              </a:rPr>
              <a:t>مزاحان بالترتيب </a:t>
            </a:r>
            <a:r>
              <a:rPr lang="en-US" sz="2800" dirty="0" smtClean="0">
                <a:cs typeface="Simplified Arabic" pitchFamily="2" charset="-78"/>
              </a:rPr>
              <a:t>120</a:t>
            </a:r>
            <a:r>
              <a:rPr lang="en-US" sz="2800" baseline="30000" dirty="0" smtClean="0">
                <a:cs typeface="Simplified Arabic" pitchFamily="2" charset="-78"/>
                <a:sym typeface="Symbol"/>
              </a:rPr>
              <a:t></a:t>
            </a:r>
            <a:r>
              <a:rPr lang="ar-SY" sz="2800" dirty="0" smtClean="0">
                <a:cs typeface="Simplified Arabic" pitchFamily="2" charset="-78"/>
                <a:sym typeface="Symbol"/>
              </a:rPr>
              <a:t> و</a:t>
            </a:r>
            <a:r>
              <a:rPr lang="ar-SY" sz="2800" baseline="30000" dirty="0" smtClean="0">
                <a:cs typeface="Simplified Arabic" pitchFamily="2" charset="-78"/>
                <a:sym typeface="Symbol"/>
              </a:rPr>
              <a:t> </a:t>
            </a:r>
            <a:r>
              <a:rPr lang="en-US" sz="2800" dirty="0" smtClean="0">
                <a:cs typeface="Simplified Arabic" pitchFamily="2" charset="-78"/>
                <a:sym typeface="Symbol"/>
              </a:rPr>
              <a:t>240</a:t>
            </a:r>
            <a:r>
              <a:rPr lang="en-US" sz="2800" baseline="30000" dirty="0" smtClean="0">
                <a:cs typeface="Simplified Arabic" pitchFamily="2" charset="-78"/>
                <a:sym typeface="Symbol"/>
              </a:rPr>
              <a:t></a:t>
            </a:r>
            <a:endParaRPr lang="ar-SY" sz="2800" baseline="30000" dirty="0" smtClean="0">
              <a:cs typeface="Simplified Arabic" pitchFamily="2" charset="-78"/>
            </a:endParaRPr>
          </a:p>
        </p:txBody>
      </p:sp>
      <p:sp>
        <p:nvSpPr>
          <p:cNvPr id="16" name="مربع نص 15"/>
          <p:cNvSpPr txBox="1"/>
          <p:nvPr/>
        </p:nvSpPr>
        <p:spPr>
          <a:xfrm>
            <a:off x="3571868" y="5286388"/>
            <a:ext cx="521497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</a:rPr>
              <a:t>القيمة الفعالة للمركبة الأساسية لجهد الخط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graphicFrame>
        <p:nvGraphicFramePr>
          <p:cNvPr id="17" name="Object 3"/>
          <p:cNvGraphicFramePr>
            <a:graphicFrameLocks noChangeAspect="1"/>
          </p:cNvGraphicFramePr>
          <p:nvPr/>
        </p:nvGraphicFramePr>
        <p:xfrm>
          <a:off x="4945063" y="5711825"/>
          <a:ext cx="2470150" cy="788988"/>
        </p:xfrm>
        <a:graphic>
          <a:graphicData uri="http://schemas.openxmlformats.org/presentationml/2006/ole">
            <p:oleObj spid="_x0000_s233478" name="Equation" r:id="rId6" imgW="1231560" imgH="393480" progId="Equation.DSMT4">
              <p:embed/>
            </p:oleObj>
          </a:graphicData>
        </a:graphic>
      </p:graphicFrame>
      <p:sp>
        <p:nvSpPr>
          <p:cNvPr id="13" name="عنصر نائب لرقم الشريحة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37</a:t>
            </a:fld>
            <a:endParaRPr lang="ar-SY" dirty="0"/>
          </a:p>
        </p:txBody>
      </p:sp>
      <p:sp>
        <p:nvSpPr>
          <p:cNvPr id="14" name="عنصر نائب للتاريخ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18" name="عنصر نائب للتذييل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33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5" grpId="0"/>
      <p:bldP spid="1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مربع نص 23"/>
          <p:cNvSpPr txBox="1"/>
          <p:nvPr/>
        </p:nvSpPr>
        <p:spPr>
          <a:xfrm>
            <a:off x="921619" y="6457890"/>
            <a:ext cx="221457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 smtClean="0">
                <a:cs typeface="Simplified Arabic" pitchFamily="2" charset="-78"/>
              </a:rPr>
              <a:t>الشكل 2 - 8</a:t>
            </a:r>
          </a:p>
        </p:txBody>
      </p:sp>
      <p:pic>
        <p:nvPicPr>
          <p:cNvPr id="25" name="صورة 24" descr="power2_fig2_8_2parts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08440"/>
            <a:ext cx="3629253" cy="5892394"/>
          </a:xfrm>
          <a:prstGeom prst="rect">
            <a:avLst/>
          </a:prstGeom>
        </p:spPr>
      </p:pic>
      <p:sp>
        <p:nvSpPr>
          <p:cNvPr id="27" name="مربع نص 26"/>
          <p:cNvSpPr txBox="1"/>
          <p:nvPr/>
        </p:nvSpPr>
        <p:spPr>
          <a:xfrm>
            <a:off x="743024" y="262574"/>
            <a:ext cx="257176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جهود الطور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7" name="مربع نص 6"/>
          <p:cNvSpPr txBox="1"/>
          <p:nvPr/>
        </p:nvSpPr>
        <p:spPr>
          <a:xfrm>
            <a:off x="4857752" y="285728"/>
            <a:ext cx="321471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</a:rPr>
              <a:t>القيمة الفعالة لجهد الطور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3571868" y="728650"/>
          <a:ext cx="5280025" cy="914400"/>
        </p:xfrm>
        <a:graphic>
          <a:graphicData uri="http://schemas.openxmlformats.org/presentationml/2006/ole">
            <p:oleObj spid="_x0000_s230401" name="Equation" r:id="rId4" imgW="2933640" imgH="507960" progId="Equation.DSMT4">
              <p:embed/>
            </p:oleObj>
          </a:graphicData>
        </a:graphic>
      </p:graphicFrame>
      <p:graphicFrame>
        <p:nvGraphicFramePr>
          <p:cNvPr id="9" name="Object 3"/>
          <p:cNvGraphicFramePr>
            <a:graphicFrameLocks noChangeAspect="1"/>
          </p:cNvGraphicFramePr>
          <p:nvPr/>
        </p:nvGraphicFramePr>
        <p:xfrm>
          <a:off x="4903788" y="1785938"/>
          <a:ext cx="3416300" cy="919162"/>
        </p:xfrm>
        <a:graphic>
          <a:graphicData uri="http://schemas.openxmlformats.org/presentationml/2006/ole">
            <p:oleObj spid="_x0000_s230402" name="Equation" r:id="rId5" imgW="1701720" imgH="457200" progId="Equation.DSMT4">
              <p:embed/>
            </p:oleObj>
          </a:graphicData>
        </a:graphic>
      </p:graphicFrame>
      <p:sp>
        <p:nvSpPr>
          <p:cNvPr id="10" name="مربع نص 9"/>
          <p:cNvSpPr txBox="1"/>
          <p:nvPr/>
        </p:nvSpPr>
        <p:spPr>
          <a:xfrm>
            <a:off x="3643306" y="2905780"/>
            <a:ext cx="521497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</a:rPr>
              <a:t>القيمة الفعالة للمركبة الأساسية لجهد الطور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5319713" y="3500438"/>
          <a:ext cx="2339975" cy="787400"/>
        </p:xfrm>
        <a:graphic>
          <a:graphicData uri="http://schemas.openxmlformats.org/presentationml/2006/ole">
            <p:oleObj spid="_x0000_s230403" name="Equation" r:id="rId6" imgW="1168200" imgH="393480" progId="Equation.DSMT4">
              <p:embed/>
            </p:oleObj>
          </a:graphicData>
        </a:graphic>
      </p:graphicFrame>
      <p:sp>
        <p:nvSpPr>
          <p:cNvPr id="12" name="عنصر نائب لرقم الشريحة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38</a:t>
            </a:fld>
            <a:endParaRPr lang="ar-SY" dirty="0"/>
          </a:p>
        </p:txBody>
      </p:sp>
      <p:sp>
        <p:nvSpPr>
          <p:cNvPr id="13" name="عنصر نائب للتاريخ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14" name="عنصر نائب للتذييل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  <p:sp>
        <p:nvSpPr>
          <p:cNvPr id="15" name="مربع نص 14"/>
          <p:cNvSpPr txBox="1"/>
          <p:nvPr/>
        </p:nvSpPr>
        <p:spPr>
          <a:xfrm>
            <a:off x="4357686" y="4365104"/>
            <a:ext cx="4286280" cy="954107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01600" h="101600"/>
          </a:sp3d>
        </p:spPr>
        <p:txBody>
          <a:bodyPr wrap="square" rtlCol="1" anchor="ctr" anchorCtr="1">
            <a:spAutoFit/>
          </a:bodyPr>
          <a:lstStyle/>
          <a:p>
            <a:pPr algn="just"/>
            <a:r>
              <a:rPr lang="ar-SY" sz="2800" b="1" dirty="0" smtClean="0">
                <a:solidFill>
                  <a:schemeClr val="accent2">
                    <a:lumMod val="75000"/>
                  </a:schemeClr>
                </a:solidFill>
                <a:cs typeface="Simplified Arabic" pitchFamily="2" charset="-78"/>
              </a:rPr>
              <a:t>سؤال: أوجد منشور </a:t>
            </a:r>
            <a:r>
              <a:rPr lang="ar-SY" sz="2800" b="1" dirty="0" err="1" smtClean="0">
                <a:solidFill>
                  <a:schemeClr val="accent2">
                    <a:lumMod val="75000"/>
                  </a:schemeClr>
                </a:solidFill>
                <a:cs typeface="Simplified Arabic" pitchFamily="2" charset="-78"/>
              </a:rPr>
              <a:t>فورييه</a:t>
            </a:r>
            <a:r>
              <a:rPr lang="ar-SY" sz="2800" b="1" dirty="0" smtClean="0">
                <a:solidFill>
                  <a:schemeClr val="accent2">
                    <a:lumMod val="75000"/>
                  </a:schemeClr>
                </a:solidFill>
                <a:cs typeface="Simplified Arabic" pitchFamily="2" charset="-78"/>
              </a:rPr>
              <a:t> لجهد الطور.</a:t>
            </a:r>
          </a:p>
        </p:txBody>
      </p:sp>
      <p:sp>
        <p:nvSpPr>
          <p:cNvPr id="16" name="مربع نص 15"/>
          <p:cNvSpPr txBox="1"/>
          <p:nvPr/>
        </p:nvSpPr>
        <p:spPr>
          <a:xfrm>
            <a:off x="4355976" y="5445224"/>
            <a:ext cx="4286280" cy="954107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01600" h="101600"/>
          </a:sp3d>
        </p:spPr>
        <p:txBody>
          <a:bodyPr wrap="square" rtlCol="1" anchor="ctr" anchorCtr="1">
            <a:spAutoFit/>
          </a:bodyPr>
          <a:lstStyle/>
          <a:p>
            <a:pPr algn="just"/>
            <a:r>
              <a:rPr lang="ar-SY" sz="2800" b="1" dirty="0" smtClean="0">
                <a:solidFill>
                  <a:schemeClr val="accent2">
                    <a:lumMod val="75000"/>
                  </a:schemeClr>
                </a:solidFill>
                <a:cs typeface="Simplified Arabic" pitchFamily="2" charset="-78"/>
              </a:rPr>
              <a:t>سؤال: أحسب </a:t>
            </a:r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  <a:cs typeface="Simplified Arabic" pitchFamily="2" charset="-78"/>
              </a:rPr>
              <a:t>THD</a:t>
            </a:r>
            <a:r>
              <a:rPr lang="ar-SY" sz="2800" b="1" dirty="0" smtClean="0">
                <a:solidFill>
                  <a:schemeClr val="accent2">
                    <a:lumMod val="75000"/>
                  </a:schemeClr>
                </a:solidFill>
                <a:cs typeface="Simplified Arabic" pitchFamily="2" charset="-78"/>
              </a:rPr>
              <a:t> لكل من جهد الطور وجهد الخط.</a:t>
            </a:r>
          </a:p>
        </p:txBody>
      </p:sp>
      <p:sp>
        <p:nvSpPr>
          <p:cNvPr id="17" name="مربع نص 16">
            <a:hlinkClick r:id="rId7" action="ppaction://hlinksldjump"/>
          </p:cNvPr>
          <p:cNvSpPr txBox="1"/>
          <p:nvPr/>
        </p:nvSpPr>
        <p:spPr>
          <a:xfrm>
            <a:off x="0" y="0"/>
            <a:ext cx="864096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1200" b="1" dirty="0" smtClean="0">
                <a:cs typeface="Simplified Arabic" pitchFamily="2" charset="-78"/>
              </a:rPr>
              <a:t>مسألة</a:t>
            </a:r>
            <a:endParaRPr lang="ar-SY" sz="1200" b="1" dirty="0">
              <a:cs typeface="Simplified Arabic" pitchFamily="2" charset="-78"/>
            </a:endParaRPr>
          </a:p>
        </p:txBody>
      </p:sp>
      <p:sp>
        <p:nvSpPr>
          <p:cNvPr id="18" name="مربع نص 17"/>
          <p:cNvSpPr txBox="1"/>
          <p:nvPr/>
        </p:nvSpPr>
        <p:spPr>
          <a:xfrm>
            <a:off x="4636336" y="5949280"/>
            <a:ext cx="14478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 dirty="0" smtClean="0">
                <a:solidFill>
                  <a:schemeClr val="bg1"/>
                </a:solidFill>
              </a:rPr>
              <a:t>31.08%</a:t>
            </a:r>
            <a:endParaRPr lang="en-US" sz="2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  <p:bldP spid="16" grpId="0" animBg="1"/>
      <p:bldP spid="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39</a:t>
            </a:fld>
            <a:endParaRPr lang="ar-SY" dirty="0"/>
          </a:p>
        </p:txBody>
      </p:sp>
      <p:sp>
        <p:nvSpPr>
          <p:cNvPr id="5" name="مربع نص 4"/>
          <p:cNvSpPr txBox="1"/>
          <p:nvPr/>
        </p:nvSpPr>
        <p:spPr>
          <a:xfrm>
            <a:off x="500034" y="0"/>
            <a:ext cx="821533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مخطط البحث 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6" name="مربع نص 5"/>
          <p:cNvSpPr txBox="1"/>
          <p:nvPr/>
        </p:nvSpPr>
        <p:spPr>
          <a:xfrm>
            <a:off x="214282" y="285728"/>
            <a:ext cx="8572528" cy="526297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 algn="just">
              <a:buAutoNum type="arabicPeriod"/>
            </a:pPr>
            <a:r>
              <a:rPr lang="ar-SY" sz="2400" b="1" dirty="0" smtClean="0">
                <a:solidFill>
                  <a:srgbClr val="0070C0"/>
                </a:solidFill>
                <a:cs typeface="Simplified Arabic" pitchFamily="2" charset="-78"/>
              </a:rPr>
              <a:t>مقدمة</a:t>
            </a:r>
          </a:p>
          <a:p>
            <a:pPr marL="514350" indent="-514350" algn="just">
              <a:buAutoNum type="arabicPeriod"/>
            </a:pPr>
            <a:r>
              <a:rPr lang="ar-SY" sz="2400" b="1" dirty="0" smtClean="0">
                <a:solidFill>
                  <a:srgbClr val="0070C0"/>
                </a:solidFill>
                <a:cs typeface="Simplified Arabic" pitchFamily="2" charset="-78"/>
              </a:rPr>
              <a:t>المبدلات القالبة للجهد</a:t>
            </a:r>
          </a:p>
          <a:p>
            <a:pPr marL="971550" lvl="1" indent="-514350" algn="just">
              <a:buFont typeface="+mj-cs"/>
              <a:buAutoNum type="arabic2Minus"/>
            </a:pPr>
            <a:r>
              <a:rPr lang="ar-SY" sz="2400" b="1" dirty="0" smtClean="0">
                <a:solidFill>
                  <a:srgbClr val="FF0000"/>
                </a:solidFill>
                <a:cs typeface="Simplified Arabic" pitchFamily="2" charset="-78"/>
              </a:rPr>
              <a:t>المبدلة القالبة أحادية الطور نصف </a:t>
            </a:r>
            <a:r>
              <a:rPr lang="ar-SY" sz="2400" b="1" dirty="0" err="1" smtClean="0">
                <a:solidFill>
                  <a:srgbClr val="FF0000"/>
                </a:solidFill>
                <a:cs typeface="Simplified Arabic" pitchFamily="2" charset="-78"/>
              </a:rPr>
              <a:t>الجسرية</a:t>
            </a:r>
            <a:endParaRPr lang="ar-SY" sz="2400" b="1" dirty="0" smtClean="0">
              <a:solidFill>
                <a:srgbClr val="FF0000"/>
              </a:solidFill>
              <a:cs typeface="Simplified Arabic" pitchFamily="2" charset="-78"/>
            </a:endParaRPr>
          </a:p>
          <a:p>
            <a:pPr marL="1428750" lvl="2" indent="-514350" algn="just"/>
            <a:r>
              <a:rPr lang="ar-SY" sz="2400" b="1" i="1" dirty="0" smtClean="0">
                <a:cs typeface="Simplified Arabic" pitchFamily="2" charset="-78"/>
              </a:rPr>
              <a:t>حمل </a:t>
            </a:r>
            <a:r>
              <a:rPr lang="ar-SY" sz="2400" b="1" i="1" dirty="0" err="1" smtClean="0">
                <a:cs typeface="Simplified Arabic" pitchFamily="2" charset="-78"/>
              </a:rPr>
              <a:t>أومي</a:t>
            </a:r>
            <a:r>
              <a:rPr lang="ar-SY" sz="2400" b="1" i="1" dirty="0" smtClean="0">
                <a:cs typeface="Simplified Arabic" pitchFamily="2" charset="-78"/>
              </a:rPr>
              <a:t> صرف – حمل تحريضي صرف – حمل </a:t>
            </a:r>
            <a:r>
              <a:rPr lang="ar-SY" sz="2400" b="1" i="1" dirty="0" err="1" smtClean="0">
                <a:cs typeface="Simplified Arabic" pitchFamily="2" charset="-78"/>
              </a:rPr>
              <a:t>أومي</a:t>
            </a:r>
            <a:r>
              <a:rPr lang="ar-SY" sz="2400" b="1" i="1" dirty="0" smtClean="0">
                <a:cs typeface="Simplified Arabic" pitchFamily="2" charset="-78"/>
              </a:rPr>
              <a:t> تحريضي</a:t>
            </a:r>
          </a:p>
          <a:p>
            <a:pPr marL="969264" lvl="2" indent="-514350" algn="just">
              <a:buFont typeface="+mj-cs"/>
              <a:buAutoNum type="arabic2Minus" startAt="2"/>
            </a:pPr>
            <a:r>
              <a:rPr lang="ar-SY" sz="2400" b="1" dirty="0" smtClean="0">
                <a:solidFill>
                  <a:srgbClr val="FF0000"/>
                </a:solidFill>
                <a:cs typeface="Simplified Arabic" pitchFamily="2" charset="-78"/>
              </a:rPr>
              <a:t>المبدلة القالبة أحادية الطور </a:t>
            </a:r>
            <a:r>
              <a:rPr lang="ar-SY" sz="2400" b="1" dirty="0" err="1" smtClean="0">
                <a:solidFill>
                  <a:srgbClr val="FF0000"/>
                </a:solidFill>
                <a:cs typeface="Simplified Arabic" pitchFamily="2" charset="-78"/>
              </a:rPr>
              <a:t>الجسرية</a:t>
            </a:r>
            <a:endParaRPr lang="ar-SY" sz="2400" b="1" dirty="0" smtClean="0">
              <a:solidFill>
                <a:srgbClr val="FF0000"/>
              </a:solidFill>
              <a:cs typeface="Simplified Arabic" pitchFamily="2" charset="-78"/>
            </a:endParaRPr>
          </a:p>
          <a:p>
            <a:pPr marL="1426464" lvl="3" indent="-514350" algn="just"/>
            <a:r>
              <a:rPr lang="ar-SY" sz="2400" b="1" i="1" dirty="0" smtClean="0">
                <a:cs typeface="Simplified Arabic" pitchFamily="2" charset="-78"/>
              </a:rPr>
              <a:t>حمل </a:t>
            </a:r>
            <a:r>
              <a:rPr lang="ar-SY" sz="2400" b="1" i="1" dirty="0" err="1" smtClean="0">
                <a:cs typeface="Simplified Arabic" pitchFamily="2" charset="-78"/>
              </a:rPr>
              <a:t>أومي</a:t>
            </a:r>
            <a:r>
              <a:rPr lang="ar-SY" sz="2400" b="1" i="1" dirty="0" smtClean="0">
                <a:cs typeface="Simplified Arabic" pitchFamily="2" charset="-78"/>
              </a:rPr>
              <a:t> صرف – حمل تحريضي صرف – حمل </a:t>
            </a:r>
            <a:r>
              <a:rPr lang="ar-SY" sz="2400" b="1" i="1" dirty="0" err="1" smtClean="0">
                <a:cs typeface="Simplified Arabic" pitchFamily="2" charset="-78"/>
              </a:rPr>
              <a:t>أومي</a:t>
            </a:r>
            <a:r>
              <a:rPr lang="ar-SY" sz="2400" b="1" i="1" dirty="0" smtClean="0">
                <a:cs typeface="Simplified Arabic" pitchFamily="2" charset="-78"/>
              </a:rPr>
              <a:t> تحريضي</a:t>
            </a:r>
          </a:p>
          <a:p>
            <a:pPr marL="969264" lvl="3" indent="-514350" algn="just">
              <a:buFont typeface="+mj-cs"/>
              <a:buAutoNum type="arabic2Minus" startAt="3"/>
            </a:pPr>
            <a:r>
              <a:rPr lang="ar-SY" sz="2400" b="1" dirty="0" smtClean="0">
                <a:solidFill>
                  <a:srgbClr val="FF0000"/>
                </a:solidFill>
                <a:cs typeface="Simplified Arabic" pitchFamily="2" charset="-78"/>
              </a:rPr>
              <a:t>المبدلة القالبة ثلاثية الطور</a:t>
            </a:r>
          </a:p>
          <a:p>
            <a:pPr marL="0" lvl="3" indent="-514350" algn="just">
              <a:buFont typeface="+mj-lt"/>
              <a:buAutoNum type="arabicPeriod" startAt="3"/>
            </a:pPr>
            <a:r>
              <a:rPr lang="ar-SY" sz="2400" b="1" dirty="0" smtClean="0">
                <a:solidFill>
                  <a:srgbClr val="0070C0"/>
                </a:solidFill>
                <a:cs typeface="Simplified Arabic" pitchFamily="2" charset="-78"/>
              </a:rPr>
              <a:t>طرق التحكم بجهد الخرج في المبدلات القالبة المستقلة</a:t>
            </a:r>
          </a:p>
          <a:p>
            <a:pPr marL="969264" lvl="3" indent="-514350" algn="just">
              <a:buFont typeface="+mj-cs"/>
              <a:buAutoNum type="arabic2Minus"/>
            </a:pPr>
            <a:r>
              <a:rPr lang="ar-SY" sz="2400" b="1" dirty="0" smtClean="0">
                <a:solidFill>
                  <a:srgbClr val="FF0000"/>
                </a:solidFill>
                <a:cs typeface="Simplified Arabic" pitchFamily="2" charset="-78"/>
              </a:rPr>
              <a:t>طريقة التعديل العرضي </a:t>
            </a:r>
            <a:r>
              <a:rPr lang="ar-SY" sz="2400" b="1" dirty="0" err="1" smtClean="0">
                <a:solidFill>
                  <a:srgbClr val="FF0000"/>
                </a:solidFill>
                <a:cs typeface="Simplified Arabic" pitchFamily="2" charset="-78"/>
              </a:rPr>
              <a:t>المطالي</a:t>
            </a:r>
            <a:r>
              <a:rPr lang="ar-SY" sz="2400" b="1" dirty="0" smtClean="0">
                <a:solidFill>
                  <a:srgbClr val="FF0000"/>
                </a:solidFill>
                <a:cs typeface="Simplified Arabic" pitchFamily="2" charset="-78"/>
              </a:rPr>
              <a:t> وحيد النبضة – القالبة </a:t>
            </a:r>
            <a:r>
              <a:rPr lang="ar-SY" sz="2400" b="1" dirty="0" err="1" smtClean="0">
                <a:solidFill>
                  <a:srgbClr val="FF0000"/>
                </a:solidFill>
                <a:cs typeface="Simplified Arabic" pitchFamily="2" charset="-78"/>
              </a:rPr>
              <a:t>الجسرية</a:t>
            </a:r>
            <a:endParaRPr lang="ar-SY" sz="2400" b="1" dirty="0" smtClean="0">
              <a:solidFill>
                <a:srgbClr val="FF0000"/>
              </a:solidFill>
              <a:cs typeface="Simplified Arabic" pitchFamily="2" charset="-78"/>
            </a:endParaRPr>
          </a:p>
          <a:p>
            <a:pPr marL="969264" lvl="3" indent="-514350" algn="just">
              <a:buFont typeface="+mj-cs"/>
              <a:buAutoNum type="arabic2Minus"/>
            </a:pPr>
            <a:r>
              <a:rPr lang="ar-SY" sz="2400" b="1" dirty="0" smtClean="0">
                <a:solidFill>
                  <a:srgbClr val="FF0000"/>
                </a:solidFill>
                <a:cs typeface="Simplified Arabic" pitchFamily="2" charset="-78"/>
              </a:rPr>
              <a:t>طريقة التعديل العرضي </a:t>
            </a:r>
            <a:r>
              <a:rPr lang="ar-SY" sz="2400" b="1" dirty="0" err="1" smtClean="0">
                <a:solidFill>
                  <a:srgbClr val="FF0000"/>
                </a:solidFill>
                <a:cs typeface="Simplified Arabic" pitchFamily="2" charset="-78"/>
              </a:rPr>
              <a:t>المطالي</a:t>
            </a:r>
            <a:r>
              <a:rPr lang="ar-SY" sz="2400" b="1" dirty="0" smtClean="0">
                <a:solidFill>
                  <a:srgbClr val="FF0000"/>
                </a:solidFill>
                <a:cs typeface="Simplified Arabic" pitchFamily="2" charset="-78"/>
              </a:rPr>
              <a:t> متعدد النبضات –القالبة </a:t>
            </a:r>
            <a:r>
              <a:rPr lang="ar-SY" sz="2400" b="1" dirty="0" err="1" smtClean="0">
                <a:solidFill>
                  <a:srgbClr val="FF0000"/>
                </a:solidFill>
                <a:cs typeface="Simplified Arabic" pitchFamily="2" charset="-78"/>
              </a:rPr>
              <a:t>الجسرية</a:t>
            </a:r>
            <a:endParaRPr lang="ar-SY" sz="2400" b="1" dirty="0" smtClean="0">
              <a:solidFill>
                <a:srgbClr val="FF0000"/>
              </a:solidFill>
              <a:cs typeface="Simplified Arabic" pitchFamily="2" charset="-78"/>
            </a:endParaRPr>
          </a:p>
          <a:p>
            <a:pPr marL="969264" lvl="3" indent="-514350" algn="just">
              <a:buFont typeface="+mj-cs"/>
              <a:buAutoNum type="arabic2Minus"/>
            </a:pPr>
            <a:r>
              <a:rPr lang="ar-SY" sz="2400" b="1" dirty="0" smtClean="0">
                <a:solidFill>
                  <a:srgbClr val="FF0000"/>
                </a:solidFill>
                <a:cs typeface="Simplified Arabic" pitchFamily="2" charset="-78"/>
              </a:rPr>
              <a:t>طريقة تعديل عرض النبضة </a:t>
            </a:r>
            <a:r>
              <a:rPr lang="ar-SY" sz="2400" b="1" dirty="0" err="1" smtClean="0">
                <a:solidFill>
                  <a:srgbClr val="FF0000"/>
                </a:solidFill>
                <a:cs typeface="Simplified Arabic" pitchFamily="2" charset="-78"/>
              </a:rPr>
              <a:t>الجيبي</a:t>
            </a:r>
            <a:r>
              <a:rPr lang="ar-SY" sz="2400" b="1" dirty="0" smtClean="0">
                <a:solidFill>
                  <a:srgbClr val="FF0000"/>
                </a:solidFill>
                <a:cs typeface="Simplified Arabic" pitchFamily="2" charset="-78"/>
              </a:rPr>
              <a:t> </a:t>
            </a:r>
            <a:r>
              <a:rPr lang="ar-SY" sz="2400" b="1" dirty="0" err="1" smtClean="0">
                <a:solidFill>
                  <a:srgbClr val="FF0000"/>
                </a:solidFill>
                <a:cs typeface="Simplified Arabic" pitchFamily="2" charset="-78"/>
              </a:rPr>
              <a:t>المثلثي</a:t>
            </a:r>
            <a:r>
              <a:rPr lang="ar-SY" sz="2400" b="1" dirty="0" smtClean="0">
                <a:solidFill>
                  <a:srgbClr val="FF0000"/>
                </a:solidFill>
                <a:cs typeface="Simplified Arabic" pitchFamily="2" charset="-78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cs typeface="Simplified Arabic" pitchFamily="2" charset="-78"/>
              </a:rPr>
              <a:t>SPWM</a:t>
            </a:r>
            <a:endParaRPr lang="ar-SY" sz="2400" b="1" dirty="0" smtClean="0">
              <a:solidFill>
                <a:srgbClr val="FF0000"/>
              </a:solidFill>
              <a:cs typeface="Simplified Arabic" pitchFamily="2" charset="-78"/>
            </a:endParaRPr>
          </a:p>
          <a:p>
            <a:pPr marL="1426464" lvl="3" indent="-514350" algn="just"/>
            <a:r>
              <a:rPr lang="ar-SY" sz="2400" b="1" i="1" dirty="0" smtClean="0">
                <a:cs typeface="Simplified Arabic" pitchFamily="2" charset="-78"/>
              </a:rPr>
              <a:t>القالبة نصف </a:t>
            </a:r>
            <a:r>
              <a:rPr lang="ar-SY" sz="2400" b="1" i="1" dirty="0" err="1" smtClean="0">
                <a:cs typeface="Simplified Arabic" pitchFamily="2" charset="-78"/>
              </a:rPr>
              <a:t>الجسرية</a:t>
            </a:r>
            <a:r>
              <a:rPr lang="ar-SY" sz="2400" b="1" i="1" dirty="0" smtClean="0">
                <a:cs typeface="Simplified Arabic" pitchFamily="2" charset="-78"/>
              </a:rPr>
              <a:t> – القالبة </a:t>
            </a:r>
            <a:r>
              <a:rPr lang="ar-SY" sz="2400" b="1" i="1" dirty="0" err="1" smtClean="0">
                <a:cs typeface="Simplified Arabic" pitchFamily="2" charset="-78"/>
              </a:rPr>
              <a:t>الجسرية</a:t>
            </a:r>
            <a:r>
              <a:rPr lang="ar-SY" sz="2400" b="1" i="1" dirty="0" smtClean="0">
                <a:cs typeface="Simplified Arabic" pitchFamily="2" charset="-78"/>
              </a:rPr>
              <a:t> – القالبة ثلاثية الطور</a:t>
            </a:r>
          </a:p>
          <a:p>
            <a:pPr marL="969264" lvl="3" indent="-514350" algn="just">
              <a:buFont typeface="+mj-cs"/>
              <a:buAutoNum type="arabic2Minus" startAt="4"/>
            </a:pPr>
            <a:r>
              <a:rPr lang="ar-SY" sz="2400" b="1" dirty="0" smtClean="0">
                <a:solidFill>
                  <a:srgbClr val="FF0000"/>
                </a:solidFill>
                <a:cs typeface="Simplified Arabic" pitchFamily="2" charset="-78"/>
              </a:rPr>
              <a:t>طريقة التعديل المحسوب مسبقاً (المبرمج)</a:t>
            </a:r>
          </a:p>
          <a:p>
            <a:pPr marL="1426464" lvl="3" indent="-514350" algn="just"/>
            <a:r>
              <a:rPr lang="ar-SY" sz="2400" b="1" i="1" dirty="0" smtClean="0">
                <a:cs typeface="Simplified Arabic" pitchFamily="2" charset="-78"/>
              </a:rPr>
              <a:t>القالبة نصف </a:t>
            </a:r>
            <a:r>
              <a:rPr lang="ar-SY" sz="2400" b="1" i="1" dirty="0" err="1" smtClean="0">
                <a:cs typeface="Simplified Arabic" pitchFamily="2" charset="-78"/>
              </a:rPr>
              <a:t>الجسرية</a:t>
            </a:r>
            <a:r>
              <a:rPr lang="ar-SY" sz="2400" b="1" i="1" dirty="0" smtClean="0">
                <a:cs typeface="Simplified Arabic" pitchFamily="2" charset="-78"/>
              </a:rPr>
              <a:t> – القالبة </a:t>
            </a:r>
            <a:r>
              <a:rPr lang="ar-SY" sz="2400" b="1" i="1" dirty="0" err="1" smtClean="0">
                <a:cs typeface="Simplified Arabic" pitchFamily="2" charset="-78"/>
              </a:rPr>
              <a:t>الجسرية</a:t>
            </a:r>
            <a:endParaRPr lang="ar-SY" sz="2400" b="1" i="1" dirty="0" smtClean="0">
              <a:cs typeface="Simplified Arabic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8" dur="2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0" dur="2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2" dur="2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4" dur="2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6" dur="2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8" dur="2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</a:t>
            </a:fld>
            <a:endParaRPr lang="ar-SY" dirty="0"/>
          </a:p>
        </p:txBody>
      </p:sp>
      <p:pic>
        <p:nvPicPr>
          <p:cNvPr id="5" name="صورة 4" descr="PV150-FRONT-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8662" y="642918"/>
            <a:ext cx="3071834" cy="3071834"/>
          </a:xfrm>
          <a:prstGeom prst="rect">
            <a:avLst/>
          </a:prstGeom>
        </p:spPr>
      </p:pic>
      <p:pic>
        <p:nvPicPr>
          <p:cNvPr id="6" name="صورة 5" descr="MRV2012UL-FRONT-L_1000dolla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86314" y="571480"/>
            <a:ext cx="3286148" cy="3286148"/>
          </a:xfrm>
          <a:prstGeom prst="rect">
            <a:avLst/>
          </a:prstGeom>
        </p:spPr>
      </p:pic>
      <p:sp>
        <p:nvSpPr>
          <p:cNvPr id="7" name="مربع نص 6"/>
          <p:cNvSpPr txBox="1"/>
          <p:nvPr/>
        </p:nvSpPr>
        <p:spPr>
          <a:xfrm>
            <a:off x="142844" y="4857760"/>
            <a:ext cx="857252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r-FR" sz="2800" b="1" dirty="0" smtClean="0">
                <a:solidFill>
                  <a:srgbClr val="FF0000"/>
                </a:solidFill>
                <a:cs typeface="Simplified Arabic" pitchFamily="2" charset="-78"/>
                <a:hlinkClick r:id="rId4"/>
              </a:rPr>
              <a:t>http://www.tripplite.com/en/index.cfm</a:t>
            </a:r>
            <a:endParaRPr lang="ar-SY" sz="2800" b="1" dirty="0" smtClean="0">
              <a:solidFill>
                <a:srgbClr val="FF0000"/>
              </a:solidFill>
              <a:cs typeface="Simplified Arabic" pitchFamily="2" charset="-78"/>
            </a:endParaRPr>
          </a:p>
          <a:p>
            <a:endParaRPr lang="ar-SY" sz="2800" b="1" dirty="0" smtClean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8" name="مربع نص 7"/>
          <p:cNvSpPr txBox="1"/>
          <p:nvPr/>
        </p:nvSpPr>
        <p:spPr>
          <a:xfrm>
            <a:off x="1285852" y="3571876"/>
            <a:ext cx="257176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cs typeface="Simplified Arabic" pitchFamily="2" charset="-78"/>
              </a:rPr>
              <a:t>150 watts</a:t>
            </a:r>
            <a:endParaRPr lang="ar-SY" sz="2800" b="1" dirty="0" smtClean="0">
              <a:cs typeface="Simplified Arabic" pitchFamily="2" charset="-78"/>
            </a:endParaRPr>
          </a:p>
        </p:txBody>
      </p:sp>
      <p:sp>
        <p:nvSpPr>
          <p:cNvPr id="9" name="مربع نص 8"/>
          <p:cNvSpPr txBox="1"/>
          <p:nvPr/>
        </p:nvSpPr>
        <p:spPr>
          <a:xfrm>
            <a:off x="5000628" y="3643314"/>
            <a:ext cx="285752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cs typeface="Simplified Arabic" pitchFamily="2" charset="-78"/>
              </a:rPr>
              <a:t>3000 watts</a:t>
            </a:r>
            <a:endParaRPr lang="ar-SY" sz="2800" b="1" dirty="0" smtClean="0">
              <a:cs typeface="Simplified Arabic" pitchFamily="2" charset="-78"/>
            </a:endParaRP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40</a:t>
            </a:fld>
            <a:endParaRPr lang="ar-SY" dirty="0"/>
          </a:p>
        </p:txBody>
      </p:sp>
      <p:sp>
        <p:nvSpPr>
          <p:cNvPr id="9" name="مربع نص 8"/>
          <p:cNvSpPr txBox="1"/>
          <p:nvPr/>
        </p:nvSpPr>
        <p:spPr>
          <a:xfrm>
            <a:off x="357158" y="-23178"/>
            <a:ext cx="850112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</a:rPr>
              <a:t>3. طرق التحكم بجهد الخرج في المبدلات القالبة المستقلة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sp>
        <p:nvSpPr>
          <p:cNvPr id="10" name="مربع نص 9"/>
          <p:cNvSpPr txBox="1"/>
          <p:nvPr/>
        </p:nvSpPr>
        <p:spPr>
          <a:xfrm>
            <a:off x="357158" y="548680"/>
            <a:ext cx="857256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أ – طريقة التعديل العرضي </a:t>
            </a:r>
            <a:r>
              <a:rPr lang="ar-SY" sz="2800" b="1" dirty="0" err="1" smtClean="0">
                <a:solidFill>
                  <a:srgbClr val="FF0000"/>
                </a:solidFill>
                <a:cs typeface="Simplified Arabic" pitchFamily="2" charset="-78"/>
              </a:rPr>
              <a:t>المطالي</a:t>
            </a:r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 وحيد النبضة – المبدلة </a:t>
            </a:r>
            <a:r>
              <a:rPr lang="ar-SY" sz="2800" b="1" dirty="0" err="1" smtClean="0">
                <a:solidFill>
                  <a:srgbClr val="FF0000"/>
                </a:solidFill>
                <a:cs typeface="Simplified Arabic" pitchFamily="2" charset="-78"/>
              </a:rPr>
              <a:t>الجسرية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pic>
        <p:nvPicPr>
          <p:cNvPr id="12" name="صورة 11" descr="power2_fig2_9_modified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4578" y="3140968"/>
            <a:ext cx="5894844" cy="2316485"/>
          </a:xfrm>
          <a:prstGeom prst="rect">
            <a:avLst/>
          </a:prstGeom>
        </p:spPr>
      </p:pic>
      <p:pic>
        <p:nvPicPr>
          <p:cNvPr id="13" name="صورة 12" descr="power2_fig2_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520" y="1268760"/>
            <a:ext cx="4087368" cy="1770888"/>
          </a:xfrm>
          <a:prstGeom prst="rect">
            <a:avLst/>
          </a:prstGeom>
        </p:spPr>
      </p:pic>
      <p:sp>
        <p:nvSpPr>
          <p:cNvPr id="14" name="مربع نص 13"/>
          <p:cNvSpPr txBox="1"/>
          <p:nvPr/>
        </p:nvSpPr>
        <p:spPr>
          <a:xfrm>
            <a:off x="4427984" y="1196752"/>
            <a:ext cx="4422886" cy="22467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cs typeface="Simplified Arabic" pitchFamily="2" charset="-78"/>
              </a:rPr>
              <a:t>يمكن التحكم بالقيمة الفعالة لكل من جهد الخرج ومركبته الأساسية عن طريق تغيير عرض نبضة جهد </a:t>
            </a:r>
            <a:r>
              <a:rPr lang="ar-SY" sz="2800" b="1" dirty="0" err="1" smtClean="0">
                <a:cs typeface="Simplified Arabic" pitchFamily="2" charset="-78"/>
              </a:rPr>
              <a:t>الخرج </a:t>
            </a:r>
            <a:r>
              <a:rPr lang="ar-SY" sz="2800" b="1" dirty="0" smtClean="0">
                <a:cs typeface="Simplified Arabic" pitchFamily="2" charset="-78"/>
                <a:sym typeface="Symbol"/>
              </a:rPr>
              <a:t></a:t>
            </a:r>
            <a:r>
              <a:rPr lang="ar-SY" sz="2800" b="1" dirty="0" smtClean="0">
                <a:cs typeface="Simplified Arabic" pitchFamily="2" charset="-78"/>
              </a:rPr>
              <a:t> بين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800" b="1" baseline="30000" dirty="0" smtClean="0">
                <a:latin typeface="Times New Roman" pitchFamily="18" charset="0"/>
                <a:cs typeface="Times New Roman" pitchFamily="18" charset="0"/>
                <a:sym typeface="Symbol"/>
              </a:rPr>
              <a:t></a:t>
            </a:r>
            <a:r>
              <a:rPr lang="ar-SY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ar-SY" sz="2800" b="1" dirty="0" smtClean="0">
                <a:cs typeface="Simplified Arabic" pitchFamily="2" charset="-78"/>
              </a:rPr>
              <a:t>و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180</a:t>
            </a:r>
            <a:r>
              <a:rPr lang="en-US" sz="2800" b="1" baseline="30000" dirty="0" smtClean="0">
                <a:latin typeface="Times New Roman" pitchFamily="18" charset="0"/>
                <a:cs typeface="Times New Roman" pitchFamily="18" charset="0"/>
                <a:sym typeface="Symbol"/>
              </a:rPr>
              <a:t></a:t>
            </a:r>
            <a:r>
              <a:rPr lang="ar-SY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ar-SY" sz="2800" b="1" dirty="0" smtClean="0">
                <a:cs typeface="Simplified Arabic" pitchFamily="2" charset="-78"/>
              </a:rPr>
              <a:t>خلال نصف الدور.</a:t>
            </a:r>
          </a:p>
        </p:txBody>
      </p:sp>
      <p:grpSp>
        <p:nvGrpSpPr>
          <p:cNvPr id="16" name="مجموعة 15"/>
          <p:cNvGrpSpPr/>
          <p:nvPr/>
        </p:nvGrpSpPr>
        <p:grpSpPr>
          <a:xfrm>
            <a:off x="395536" y="5373216"/>
            <a:ext cx="8412136" cy="1152128"/>
            <a:chOff x="374706" y="4445995"/>
            <a:chExt cx="8412136" cy="1152128"/>
          </a:xfrm>
        </p:grpSpPr>
        <p:sp>
          <p:nvSpPr>
            <p:cNvPr id="17" name="مربع نص 16"/>
            <p:cNvSpPr txBox="1"/>
            <p:nvPr/>
          </p:nvSpPr>
          <p:spPr>
            <a:xfrm>
              <a:off x="7143768" y="4572008"/>
              <a:ext cx="1614661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just"/>
              <a:r>
                <a:rPr lang="ar-SY" sz="2800" b="1" dirty="0" smtClean="0">
                  <a:solidFill>
                    <a:srgbClr val="C00000"/>
                  </a:solidFill>
                  <a:cs typeface="Simplified Arabic" pitchFamily="2" charset="-78"/>
                </a:rPr>
                <a:t>تعبر النسبة</a:t>
              </a:r>
            </a:p>
          </p:txBody>
        </p:sp>
        <p:graphicFrame>
          <p:nvGraphicFramePr>
            <p:cNvPr id="18" name="Object 2"/>
            <p:cNvGraphicFramePr>
              <a:graphicFrameLocks noChangeAspect="1"/>
            </p:cNvGraphicFramePr>
            <p:nvPr/>
          </p:nvGraphicFramePr>
          <p:xfrm>
            <a:off x="5775306" y="4445995"/>
            <a:ext cx="1350962" cy="788988"/>
          </p:xfrm>
          <a:graphic>
            <a:graphicData uri="http://schemas.openxmlformats.org/presentationml/2006/ole">
              <p:oleObj spid="_x0000_s441346" name="Equation" r:id="rId5" imgW="507960" imgH="393480" progId="Equation.DSMT4">
                <p:embed/>
              </p:oleObj>
            </a:graphicData>
          </a:graphic>
        </p:graphicFrame>
        <p:sp>
          <p:nvSpPr>
            <p:cNvPr id="19" name="مربع نص 18"/>
            <p:cNvSpPr txBox="1"/>
            <p:nvPr/>
          </p:nvSpPr>
          <p:spPr>
            <a:xfrm>
              <a:off x="374706" y="4644016"/>
              <a:ext cx="8412136" cy="95410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just"/>
              <a:r>
                <a:rPr lang="ar-SY" sz="2800" b="1" dirty="0" smtClean="0">
                  <a:solidFill>
                    <a:srgbClr val="C00000"/>
                  </a:solidFill>
                  <a:cs typeface="Simplified Arabic" pitchFamily="2" charset="-78"/>
                </a:rPr>
                <a:t>			   عن مجال التحكم وتدعى معامل التعديل </a:t>
              </a:r>
              <a:r>
                <a:rPr lang="ar-SY" sz="2800" b="1" dirty="0" err="1" smtClean="0">
                  <a:solidFill>
                    <a:srgbClr val="C00000"/>
                  </a:solidFill>
                  <a:cs typeface="Simplified Arabic" pitchFamily="2" charset="-78"/>
                </a:rPr>
                <a:t>المطالي</a:t>
              </a:r>
              <a:endParaRPr lang="ar-SY" sz="2800" b="1" dirty="0" smtClean="0">
                <a:solidFill>
                  <a:srgbClr val="C00000"/>
                </a:solidFill>
                <a:cs typeface="Simplified Arabic" pitchFamily="2" charset="-78"/>
              </a:endParaRPr>
            </a:p>
          </p:txBody>
        </p:sp>
      </p:grpSp>
      <p:pic>
        <p:nvPicPr>
          <p:cNvPr id="441347" name="Picture 3"/>
          <p:cNvPicPr>
            <a:picLocks noChangeAspect="1" noChangeArrowheads="1"/>
          </p:cNvPicPr>
          <p:nvPr/>
        </p:nvPicPr>
        <p:blipFill>
          <a:blip r:embed="rId6" cstate="print"/>
          <a:srcRect r="42054"/>
          <a:stretch>
            <a:fillRect/>
          </a:stretch>
        </p:blipFill>
        <p:spPr bwMode="auto">
          <a:xfrm>
            <a:off x="4572000" y="188640"/>
            <a:ext cx="3720058" cy="32289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0" name="رابط مستقيم 19"/>
          <p:cNvCxnSpPr/>
          <p:nvPr/>
        </p:nvCxnSpPr>
        <p:spPr>
          <a:xfrm flipV="1">
            <a:off x="5697624" y="188640"/>
            <a:ext cx="0" cy="324036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رابط مستقيم 21"/>
          <p:cNvCxnSpPr/>
          <p:nvPr/>
        </p:nvCxnSpPr>
        <p:spPr>
          <a:xfrm flipV="1">
            <a:off x="6804248" y="188640"/>
            <a:ext cx="0" cy="324036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رابط مستقيم 22"/>
          <p:cNvCxnSpPr/>
          <p:nvPr/>
        </p:nvCxnSpPr>
        <p:spPr>
          <a:xfrm flipV="1">
            <a:off x="7353808" y="188640"/>
            <a:ext cx="0" cy="324036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رابط مستقيم 23"/>
          <p:cNvCxnSpPr/>
          <p:nvPr/>
        </p:nvCxnSpPr>
        <p:spPr>
          <a:xfrm flipV="1">
            <a:off x="7596336" y="188640"/>
            <a:ext cx="0" cy="324036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رابط مستقيم 24"/>
          <p:cNvCxnSpPr>
            <a:stCxn id="441347" idx="3"/>
            <a:endCxn id="441347" idx="1"/>
          </p:cNvCxnSpPr>
          <p:nvPr/>
        </p:nvCxnSpPr>
        <p:spPr>
          <a:xfrm flipH="1">
            <a:off x="4572000" y="1803128"/>
            <a:ext cx="3720058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رابط مستقيم 20"/>
          <p:cNvCxnSpPr/>
          <p:nvPr/>
        </p:nvCxnSpPr>
        <p:spPr>
          <a:xfrm flipV="1">
            <a:off x="5940152" y="188640"/>
            <a:ext cx="0" cy="324036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4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41</a:t>
            </a:fld>
            <a:endParaRPr lang="ar-SY" dirty="0"/>
          </a:p>
        </p:txBody>
      </p:sp>
      <p:pic>
        <p:nvPicPr>
          <p:cNvPr id="5" name="صورة 4" descr="power2_fig2_9_modified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4578" y="620688"/>
            <a:ext cx="5894844" cy="2316485"/>
          </a:xfrm>
          <a:prstGeom prst="rect">
            <a:avLst/>
          </a:prstGeom>
        </p:spPr>
      </p:pic>
      <p:sp>
        <p:nvSpPr>
          <p:cNvPr id="6" name="مربع نص 5"/>
          <p:cNvSpPr txBox="1"/>
          <p:nvPr/>
        </p:nvSpPr>
        <p:spPr>
          <a:xfrm>
            <a:off x="357158" y="-71462"/>
            <a:ext cx="84296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1 – طريقة التعديل العرضي </a:t>
            </a:r>
            <a:r>
              <a:rPr lang="ar-SY" sz="2800" b="1" dirty="0" err="1" smtClean="0">
                <a:solidFill>
                  <a:srgbClr val="FF0000"/>
                </a:solidFill>
                <a:cs typeface="Simplified Arabic" pitchFamily="2" charset="-78"/>
              </a:rPr>
              <a:t>المطالي</a:t>
            </a:r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 وحيد النبضة – المبدلة </a:t>
            </a:r>
            <a:r>
              <a:rPr lang="ar-SY" sz="2800" b="1" dirty="0" err="1" smtClean="0">
                <a:solidFill>
                  <a:srgbClr val="FF0000"/>
                </a:solidFill>
                <a:cs typeface="Simplified Arabic" pitchFamily="2" charset="-78"/>
              </a:rPr>
              <a:t>الجسرية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7" name="مربع نص 6"/>
          <p:cNvSpPr txBox="1"/>
          <p:nvPr/>
        </p:nvSpPr>
        <p:spPr>
          <a:xfrm>
            <a:off x="5500694" y="2996952"/>
            <a:ext cx="328614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</a:rPr>
              <a:t>القيمة الفعالة لجهد الخرج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sp>
        <p:nvSpPr>
          <p:cNvPr id="8" name="مربع نص 7"/>
          <p:cNvSpPr txBox="1"/>
          <p:nvPr/>
        </p:nvSpPr>
        <p:spPr>
          <a:xfrm>
            <a:off x="428596" y="4965556"/>
            <a:ext cx="8319868" cy="98488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dirty="0" smtClean="0">
                <a:cs typeface="Simplified Arabic" pitchFamily="2" charset="-78"/>
              </a:rPr>
              <a:t>تغير </a:t>
            </a:r>
            <a:r>
              <a:rPr lang="ar-SY" sz="3000" b="1" dirty="0" smtClean="0">
                <a:solidFill>
                  <a:srgbClr val="FF0000"/>
                </a:solidFill>
                <a:cs typeface="Simplified Arabic" pitchFamily="2" charset="-78"/>
                <a:sym typeface="Symbol"/>
              </a:rPr>
              <a:t></a:t>
            </a:r>
            <a:r>
              <a:rPr lang="ar-SY" sz="2800" dirty="0" smtClean="0">
                <a:cs typeface="Simplified Arabic" pitchFamily="2" charset="-78"/>
                <a:sym typeface="Symbol"/>
              </a:rPr>
              <a:t> من 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0</a:t>
            </a:r>
            <a:r>
              <a:rPr lang="en-US" sz="2800" b="1" baseline="30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</a:t>
            </a:r>
            <a:r>
              <a:rPr lang="ar-SY" sz="2800" dirty="0" smtClean="0"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ar-SY" sz="2800" dirty="0" smtClean="0">
                <a:cs typeface="Simplified Arabic" pitchFamily="2" charset="-78"/>
                <a:sym typeface="Symbol"/>
              </a:rPr>
              <a:t>حتى 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180</a:t>
            </a:r>
            <a:r>
              <a:rPr lang="en-US" sz="2800" b="1" baseline="30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</a:t>
            </a:r>
            <a:r>
              <a:rPr lang="ar-SY" sz="2800" dirty="0" smtClean="0">
                <a:cs typeface="Simplified Arabic" pitchFamily="2" charset="-78"/>
                <a:sym typeface="Symbol"/>
              </a:rPr>
              <a:t> (تغير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  <a:sym typeface="Symbol"/>
              </a:rPr>
              <a:t>m</a:t>
            </a:r>
            <a:r>
              <a:rPr lang="en-US" sz="2800" baseline="-25000" dirty="0" smtClean="0">
                <a:latin typeface="Times New Roman" pitchFamily="18" charset="0"/>
                <a:cs typeface="Times New Roman" pitchFamily="18" charset="0"/>
                <a:sym typeface="Symbol"/>
              </a:rPr>
              <a:t>u</a:t>
            </a:r>
            <a:r>
              <a:rPr lang="ar-SY" sz="2800" dirty="0" smtClean="0">
                <a:cs typeface="Simplified Arabic" pitchFamily="2" charset="-78"/>
                <a:sym typeface="Symbol"/>
              </a:rPr>
              <a:t> من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  <a:sym typeface="Symbol"/>
              </a:rPr>
              <a:t>0</a:t>
            </a:r>
            <a:r>
              <a:rPr lang="ar-SY" sz="2800" dirty="0" smtClean="0">
                <a:cs typeface="Simplified Arabic" pitchFamily="2" charset="-78"/>
                <a:sym typeface="Symbol"/>
              </a:rPr>
              <a:t> حتى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  <a:sym typeface="Symbol"/>
              </a:rPr>
              <a:t>1</a:t>
            </a:r>
            <a:r>
              <a:rPr lang="ar-SY" sz="2800" dirty="0" smtClean="0">
                <a:cs typeface="Simplified Arabic" pitchFamily="2" charset="-78"/>
                <a:sym typeface="Symbol"/>
              </a:rPr>
              <a:t>) يؤدي إلى تغير القيمة الفعالة لجهد الخرج من 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0</a:t>
            </a:r>
            <a:r>
              <a:rPr lang="ar-SY" sz="2800" dirty="0" smtClean="0">
                <a:cs typeface="Simplified Arabic" pitchFamily="2" charset="-78"/>
                <a:sym typeface="Symbol"/>
              </a:rPr>
              <a:t> حتى </a:t>
            </a:r>
            <a:r>
              <a:rPr lang="en-US" sz="2800" dirty="0" smtClean="0">
                <a:cs typeface="Simplified Arabic" pitchFamily="2" charset="-78"/>
                <a:sym typeface="Symbol"/>
              </a:rPr>
              <a:t> 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U</a:t>
            </a:r>
            <a:r>
              <a:rPr lang="en-US" sz="2800" b="1" baseline="-25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S</a:t>
            </a:r>
            <a:r>
              <a:rPr lang="ar-SY" sz="2800" dirty="0" smtClean="0">
                <a:cs typeface="Simplified Arabic" pitchFamily="2" charset="-78"/>
              </a:rPr>
              <a:t>.</a:t>
            </a:r>
          </a:p>
        </p:txBody>
      </p:sp>
      <p:graphicFrame>
        <p:nvGraphicFramePr>
          <p:cNvPr id="9" name="Object 3"/>
          <p:cNvGraphicFramePr>
            <a:graphicFrameLocks noChangeAspect="1"/>
          </p:cNvGraphicFramePr>
          <p:nvPr/>
        </p:nvGraphicFramePr>
        <p:xfrm>
          <a:off x="1825625" y="3645024"/>
          <a:ext cx="5492750" cy="1014413"/>
        </p:xfrm>
        <a:graphic>
          <a:graphicData uri="http://schemas.openxmlformats.org/presentationml/2006/ole">
            <p:oleObj spid="_x0000_s475138" name="Equation" r:id="rId4" imgW="2755800" imgH="507960" progId="Equation.DSMT4">
              <p:embed/>
            </p:oleObj>
          </a:graphicData>
        </a:graphic>
      </p:graphicFrame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42</a:t>
            </a:fld>
            <a:endParaRPr lang="ar-SY" dirty="0"/>
          </a:p>
        </p:txBody>
      </p:sp>
      <p:pic>
        <p:nvPicPr>
          <p:cNvPr id="5" name="صورة 4" descr="power2_fig2_9_modified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4578" y="620688"/>
            <a:ext cx="5894844" cy="2316485"/>
          </a:xfrm>
          <a:prstGeom prst="rect">
            <a:avLst/>
          </a:prstGeom>
        </p:spPr>
      </p:pic>
      <p:sp>
        <p:nvSpPr>
          <p:cNvPr id="6" name="مربع نص 5"/>
          <p:cNvSpPr txBox="1"/>
          <p:nvPr/>
        </p:nvSpPr>
        <p:spPr>
          <a:xfrm>
            <a:off x="357158" y="-71462"/>
            <a:ext cx="84296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1 – طريقة التعديل العرضي </a:t>
            </a:r>
            <a:r>
              <a:rPr lang="ar-SY" sz="2800" b="1" dirty="0" err="1" smtClean="0">
                <a:solidFill>
                  <a:srgbClr val="FF0000"/>
                </a:solidFill>
                <a:cs typeface="Simplified Arabic" pitchFamily="2" charset="-78"/>
              </a:rPr>
              <a:t>المطالي</a:t>
            </a:r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 وحيد النبضة – المبدلة </a:t>
            </a:r>
            <a:r>
              <a:rPr lang="ar-SY" sz="2800" b="1" dirty="0" err="1" smtClean="0">
                <a:solidFill>
                  <a:srgbClr val="FF0000"/>
                </a:solidFill>
                <a:cs typeface="Simplified Arabic" pitchFamily="2" charset="-78"/>
              </a:rPr>
              <a:t>الجسرية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10" name="مربع نص 9"/>
          <p:cNvSpPr txBox="1"/>
          <p:nvPr/>
        </p:nvSpPr>
        <p:spPr>
          <a:xfrm>
            <a:off x="6715140" y="2833772"/>
            <a:ext cx="192882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</a:rPr>
              <a:t>منشور </a:t>
            </a:r>
            <a:r>
              <a:rPr lang="ar-SY" sz="2800" b="1" dirty="0" err="1" smtClean="0">
                <a:solidFill>
                  <a:srgbClr val="0070C0"/>
                </a:solidFill>
                <a:cs typeface="Simplified Arabic" pitchFamily="2" charset="-78"/>
              </a:rPr>
              <a:t>فورييه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1955006" y="3356992"/>
          <a:ext cx="5233988" cy="889000"/>
        </p:xfrm>
        <a:graphic>
          <a:graphicData uri="http://schemas.openxmlformats.org/presentationml/2006/ole">
            <p:oleObj spid="_x0000_s476163" name="Equation" r:id="rId4" imgW="2616120" imgH="444240" progId="Equation.DSMT4">
              <p:embed/>
            </p:oleObj>
          </a:graphicData>
        </a:graphic>
      </p:graphicFrame>
      <p:sp>
        <p:nvSpPr>
          <p:cNvPr id="12" name="مربع نص 11"/>
          <p:cNvSpPr txBox="1"/>
          <p:nvPr/>
        </p:nvSpPr>
        <p:spPr>
          <a:xfrm>
            <a:off x="4786314" y="4365104"/>
            <a:ext cx="407196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</a:rPr>
              <a:t>القيمة الفعالة للمركبة الأساسية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graphicFrame>
        <p:nvGraphicFramePr>
          <p:cNvPr id="13" name="Object 4"/>
          <p:cNvGraphicFramePr>
            <a:graphicFrameLocks noChangeAspect="1"/>
          </p:cNvGraphicFramePr>
          <p:nvPr/>
        </p:nvGraphicFramePr>
        <p:xfrm>
          <a:off x="3261519" y="4844256"/>
          <a:ext cx="2620962" cy="889000"/>
        </p:xfrm>
        <a:graphic>
          <a:graphicData uri="http://schemas.openxmlformats.org/presentationml/2006/ole">
            <p:oleObj spid="_x0000_s476164" name="Equation" r:id="rId5" imgW="1307880" imgH="444240" progId="Equation.DSMT4">
              <p:embed/>
            </p:oleObj>
          </a:graphicData>
        </a:graphic>
      </p:graphicFrame>
      <p:sp>
        <p:nvSpPr>
          <p:cNvPr id="14" name="مربع نص 13"/>
          <p:cNvSpPr txBox="1"/>
          <p:nvPr/>
        </p:nvSpPr>
        <p:spPr>
          <a:xfrm>
            <a:off x="357158" y="5858108"/>
            <a:ext cx="8391306" cy="523220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1" anchor="ctr" anchorCtr="1">
            <a:spAutoFit/>
          </a:bodyPr>
          <a:lstStyle/>
          <a:p>
            <a:pPr algn="just"/>
            <a:r>
              <a:rPr lang="ar-SY" sz="2800" b="1" dirty="0" smtClean="0">
                <a:solidFill>
                  <a:schemeClr val="bg1"/>
                </a:solidFill>
                <a:cs typeface="Simplified Arabic" pitchFamily="2" charset="-78"/>
              </a:rPr>
              <a:t>سؤال: أوجد قيم </a:t>
            </a:r>
            <a:r>
              <a:rPr lang="ar-SY" sz="2800" b="1" dirty="0" smtClean="0">
                <a:solidFill>
                  <a:schemeClr val="bg1"/>
                </a:solidFill>
                <a:cs typeface="Simplified Arabic" pitchFamily="2" charset="-78"/>
                <a:sym typeface="Symbol"/>
              </a:rPr>
              <a:t></a:t>
            </a:r>
            <a:r>
              <a:rPr lang="ar-SY" sz="2800" b="1" dirty="0" smtClean="0">
                <a:solidFill>
                  <a:schemeClr val="bg1"/>
                </a:solidFill>
                <a:cs typeface="Simplified Arabic" pitchFamily="2" charset="-78"/>
              </a:rPr>
              <a:t> التي تؤدي إلى حذف التوافقية الخامسة.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صورة 18" descr="power2_fig2_10_modified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4306" y="2420888"/>
            <a:ext cx="5675388" cy="2194564"/>
          </a:xfrm>
          <a:prstGeom prst="rect">
            <a:avLst/>
          </a:prstGeom>
        </p:spPr>
      </p:pic>
      <p:sp>
        <p:nvSpPr>
          <p:cNvPr id="3" name="مربع نص 2"/>
          <p:cNvSpPr txBox="1"/>
          <p:nvPr/>
        </p:nvSpPr>
        <p:spPr>
          <a:xfrm>
            <a:off x="214282" y="-71462"/>
            <a:ext cx="864399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2 – طريقة التعديل العرضي </a:t>
            </a:r>
            <a:r>
              <a:rPr lang="ar-SY" sz="2800" b="1" dirty="0" err="1" smtClean="0">
                <a:solidFill>
                  <a:srgbClr val="FF0000"/>
                </a:solidFill>
                <a:cs typeface="Simplified Arabic" pitchFamily="2" charset="-78"/>
              </a:rPr>
              <a:t>المطالي</a:t>
            </a:r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 متعدد النبضات – المبدلة </a:t>
            </a:r>
            <a:r>
              <a:rPr lang="ar-SY" sz="2800" b="1" dirty="0" err="1" smtClean="0">
                <a:solidFill>
                  <a:srgbClr val="FF0000"/>
                </a:solidFill>
                <a:cs typeface="Simplified Arabic" pitchFamily="2" charset="-78"/>
              </a:rPr>
              <a:t>الجسرية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5" name="مربع نص 4"/>
          <p:cNvSpPr txBox="1"/>
          <p:nvPr/>
        </p:nvSpPr>
        <p:spPr>
          <a:xfrm>
            <a:off x="395536" y="4563125"/>
            <a:ext cx="839130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solidFill>
                  <a:srgbClr val="7030A0"/>
                </a:solidFill>
                <a:cs typeface="Simplified Arabic" pitchFamily="2" charset="-78"/>
              </a:rPr>
              <a:t>يتكون جهد الخرج من نبضات عرض كل </a:t>
            </a:r>
            <a:r>
              <a:rPr lang="ar-SY" sz="2800" b="1" dirty="0" err="1" smtClean="0">
                <a:solidFill>
                  <a:srgbClr val="7030A0"/>
                </a:solidFill>
                <a:cs typeface="Simplified Arabic" pitchFamily="2" charset="-78"/>
              </a:rPr>
              <a:t>منها </a:t>
            </a:r>
            <a:r>
              <a:rPr lang="ar-SY" sz="2800" b="1" dirty="0" smtClean="0">
                <a:solidFill>
                  <a:srgbClr val="7030A0"/>
                </a:solidFill>
                <a:cs typeface="Simplified Arabic" pitchFamily="2" charset="-78"/>
                <a:sym typeface="Symbol"/>
              </a:rPr>
              <a:t> و</a:t>
            </a:r>
            <a:r>
              <a:rPr lang="ar-SY" sz="2800" b="1" dirty="0" smtClean="0">
                <a:solidFill>
                  <a:srgbClr val="7030A0"/>
                </a:solidFill>
                <a:cs typeface="Simplified Arabic" pitchFamily="2" charset="-78"/>
              </a:rPr>
              <a:t>عددها </a:t>
            </a:r>
            <a:r>
              <a:rPr lang="en-US" sz="28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ar-SY" sz="2800" b="1" dirty="0" smtClean="0">
                <a:solidFill>
                  <a:srgbClr val="7030A0"/>
                </a:solidFill>
                <a:cs typeface="Simplified Arabic" pitchFamily="2" charset="-78"/>
              </a:rPr>
              <a:t> في كل نصف </a:t>
            </a:r>
            <a:r>
              <a:rPr lang="ar-SY" sz="2800" b="1" dirty="0" err="1" smtClean="0">
                <a:solidFill>
                  <a:srgbClr val="7030A0"/>
                </a:solidFill>
                <a:cs typeface="Simplified Arabic" pitchFamily="2" charset="-78"/>
              </a:rPr>
              <a:t>دور.</a:t>
            </a:r>
            <a:r>
              <a:rPr lang="ar-SY" sz="2800" b="1" dirty="0" smtClean="0">
                <a:solidFill>
                  <a:srgbClr val="7030A0"/>
                </a:solidFill>
                <a:cs typeface="Simplified Arabic" pitchFamily="2" charset="-78"/>
              </a:rPr>
              <a:t> </a:t>
            </a:r>
          </a:p>
        </p:txBody>
      </p:sp>
      <p:sp>
        <p:nvSpPr>
          <p:cNvPr id="12" name="عنصر نائب لرقم الشريحة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43</a:t>
            </a:fld>
            <a:endParaRPr lang="ar-SY" dirty="0"/>
          </a:p>
        </p:txBody>
      </p:sp>
      <p:sp>
        <p:nvSpPr>
          <p:cNvPr id="13" name="عنصر نائب للتاريخ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14" name="عنصر نائب للتذييل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  <p:pic>
        <p:nvPicPr>
          <p:cNvPr id="17" name="صورة 16" descr="power2_fig2_4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512" y="548680"/>
            <a:ext cx="4087368" cy="1770888"/>
          </a:xfrm>
          <a:prstGeom prst="rect">
            <a:avLst/>
          </a:prstGeom>
        </p:spPr>
      </p:pic>
      <p:sp>
        <p:nvSpPr>
          <p:cNvPr id="18" name="مربع نص 17"/>
          <p:cNvSpPr txBox="1"/>
          <p:nvPr/>
        </p:nvSpPr>
        <p:spPr>
          <a:xfrm>
            <a:off x="4355976" y="476672"/>
            <a:ext cx="4422886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cs typeface="Simplified Arabic" pitchFamily="2" charset="-78"/>
              </a:rPr>
              <a:t>تعتمد هذه الطريقة على تحميل إشارة الخرج على إشارة ذات تردد </a:t>
            </a:r>
            <a:r>
              <a:rPr lang="ar-SY" sz="2800" b="1" dirty="0" err="1" smtClean="0">
                <a:cs typeface="Simplified Arabic" pitchFamily="2" charset="-78"/>
              </a:rPr>
              <a:t>عالي.</a:t>
            </a:r>
            <a:r>
              <a:rPr lang="ar-SY" sz="2800" b="1" dirty="0" smtClean="0">
                <a:cs typeface="Simplified Arabic" pitchFamily="2" charset="-78"/>
              </a:rPr>
              <a:t> تؤدي هذه العملية إلى تحسين التركيب </a:t>
            </a:r>
            <a:r>
              <a:rPr lang="ar-SY" sz="2800" b="1" dirty="0" err="1" smtClean="0">
                <a:cs typeface="Simplified Arabic" pitchFamily="2" charset="-78"/>
              </a:rPr>
              <a:t>الهارمونيكي</a:t>
            </a:r>
            <a:r>
              <a:rPr lang="ar-SY" sz="2800" b="1" dirty="0" smtClean="0">
                <a:cs typeface="Simplified Arabic" pitchFamily="2" charset="-78"/>
              </a:rPr>
              <a:t> لجهد الخرج.</a:t>
            </a:r>
          </a:p>
        </p:txBody>
      </p:sp>
      <p:grpSp>
        <p:nvGrpSpPr>
          <p:cNvPr id="29" name="مجموعة 28"/>
          <p:cNvGrpSpPr/>
          <p:nvPr/>
        </p:nvGrpSpPr>
        <p:grpSpPr>
          <a:xfrm>
            <a:off x="446714" y="5301208"/>
            <a:ext cx="8340128" cy="1129665"/>
            <a:chOff x="395536" y="5301208"/>
            <a:chExt cx="8340128" cy="1129665"/>
          </a:xfrm>
        </p:grpSpPr>
        <p:grpSp>
          <p:nvGrpSpPr>
            <p:cNvPr id="15" name="مجموعة 14"/>
            <p:cNvGrpSpPr/>
            <p:nvPr/>
          </p:nvGrpSpPr>
          <p:grpSpPr>
            <a:xfrm>
              <a:off x="395536" y="5301208"/>
              <a:ext cx="8340128" cy="1129665"/>
              <a:chOff x="446714" y="4396450"/>
              <a:chExt cx="8340128" cy="1129665"/>
            </a:xfrm>
          </p:grpSpPr>
          <p:sp>
            <p:nvSpPr>
              <p:cNvPr id="20" name="مربع نص 19"/>
              <p:cNvSpPr txBox="1"/>
              <p:nvPr/>
            </p:nvSpPr>
            <p:spPr>
              <a:xfrm>
                <a:off x="7143768" y="4572008"/>
                <a:ext cx="1614661" cy="5232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just"/>
                <a:r>
                  <a:rPr lang="ar-SY" sz="2800" b="1" dirty="0" smtClean="0">
                    <a:solidFill>
                      <a:srgbClr val="C00000"/>
                    </a:solidFill>
                    <a:cs typeface="Simplified Arabic" pitchFamily="2" charset="-78"/>
                  </a:rPr>
                  <a:t>تعبر النسبة</a:t>
                </a:r>
              </a:p>
            </p:txBody>
          </p:sp>
          <p:graphicFrame>
            <p:nvGraphicFramePr>
              <p:cNvPr id="21" name="Object 2"/>
              <p:cNvGraphicFramePr>
                <a:graphicFrameLocks noChangeAspect="1"/>
              </p:cNvGraphicFramePr>
              <p:nvPr/>
            </p:nvGraphicFramePr>
            <p:xfrm>
              <a:off x="5703298" y="4396450"/>
              <a:ext cx="1687513" cy="788987"/>
            </p:xfrm>
            <a:graphic>
              <a:graphicData uri="http://schemas.openxmlformats.org/presentationml/2006/ole">
                <p:oleObj spid="_x0000_s180231" name="Equation" r:id="rId5" imgW="634680" imgH="393480" progId="Equation.DSMT4">
                  <p:embed/>
                </p:oleObj>
              </a:graphicData>
            </a:graphic>
          </p:graphicFrame>
          <p:sp>
            <p:nvSpPr>
              <p:cNvPr id="23" name="مربع نص 22"/>
              <p:cNvSpPr txBox="1"/>
              <p:nvPr/>
            </p:nvSpPr>
            <p:spPr>
              <a:xfrm>
                <a:off x="446714" y="4572008"/>
                <a:ext cx="8340128" cy="95410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just"/>
                <a:r>
                  <a:rPr lang="ar-SY" sz="2800" b="1" dirty="0" smtClean="0">
                    <a:solidFill>
                      <a:srgbClr val="C00000"/>
                    </a:solidFill>
                    <a:cs typeface="Simplified Arabic" pitchFamily="2" charset="-78"/>
                  </a:rPr>
                  <a:t>			   عن مجال التحكم وتدعى معامل التعديل </a:t>
                </a:r>
                <a:r>
                  <a:rPr lang="ar-SY" sz="2800" b="1" dirty="0" err="1" smtClean="0">
                    <a:solidFill>
                      <a:srgbClr val="C00000"/>
                    </a:solidFill>
                    <a:cs typeface="Simplified Arabic" pitchFamily="2" charset="-78"/>
                  </a:rPr>
                  <a:t>المطالي</a:t>
                </a:r>
                <a:r>
                  <a:rPr lang="ar-SY" sz="2800" b="1" dirty="0" smtClean="0">
                    <a:solidFill>
                      <a:srgbClr val="C00000"/>
                    </a:solidFill>
                    <a:cs typeface="Simplified Arabic" pitchFamily="2" charset="-78"/>
                  </a:rPr>
                  <a:t> وتدعى القيمة              معامل التعديل الترددي </a:t>
                </a:r>
              </a:p>
            </p:txBody>
          </p:sp>
        </p:grpSp>
        <p:graphicFrame>
          <p:nvGraphicFramePr>
            <p:cNvPr id="25" name="Object 2"/>
            <p:cNvGraphicFramePr>
              <a:graphicFrameLocks noChangeAspect="1"/>
            </p:cNvGraphicFramePr>
            <p:nvPr/>
          </p:nvGraphicFramePr>
          <p:xfrm>
            <a:off x="4572000" y="5949280"/>
            <a:ext cx="1552575" cy="458787"/>
          </p:xfrm>
          <a:graphic>
            <a:graphicData uri="http://schemas.openxmlformats.org/presentationml/2006/ole">
              <p:oleObj spid="_x0000_s180233" name="Equation" r:id="rId6" imgW="583920" imgH="228600" progId="Equation.DSMT4">
                <p:embed/>
              </p:oleObj>
            </a:graphicData>
          </a:graphic>
        </p:graphicFrame>
      </p:grp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مربع نص 2"/>
          <p:cNvSpPr txBox="1"/>
          <p:nvPr/>
        </p:nvSpPr>
        <p:spPr>
          <a:xfrm>
            <a:off x="214282" y="-71462"/>
            <a:ext cx="864399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2 – طريقة التعديل العرضي </a:t>
            </a:r>
            <a:r>
              <a:rPr lang="ar-SY" sz="2800" b="1" dirty="0" err="1" smtClean="0">
                <a:solidFill>
                  <a:srgbClr val="FF0000"/>
                </a:solidFill>
                <a:cs typeface="Simplified Arabic" pitchFamily="2" charset="-78"/>
              </a:rPr>
              <a:t>المطالي</a:t>
            </a:r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 متعدد النبضات – المبدلة </a:t>
            </a:r>
            <a:r>
              <a:rPr lang="ar-SY" sz="2800" b="1" dirty="0" err="1" smtClean="0">
                <a:solidFill>
                  <a:srgbClr val="FF0000"/>
                </a:solidFill>
                <a:cs typeface="Simplified Arabic" pitchFamily="2" charset="-78"/>
              </a:rPr>
              <a:t>الجسرية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12" name="عنصر نائب لرقم الشريحة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44</a:t>
            </a:fld>
            <a:endParaRPr lang="ar-SY" dirty="0"/>
          </a:p>
        </p:txBody>
      </p:sp>
      <p:sp>
        <p:nvSpPr>
          <p:cNvPr id="13" name="عنصر نائب للتاريخ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14" name="عنصر نائب للتذييل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  <p:pic>
        <p:nvPicPr>
          <p:cNvPr id="15" name="صورة 14" descr="power2_fig2_10_modified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4306" y="586364"/>
            <a:ext cx="5675388" cy="2194564"/>
          </a:xfrm>
          <a:prstGeom prst="rect">
            <a:avLst/>
          </a:prstGeom>
        </p:spPr>
      </p:pic>
      <p:sp>
        <p:nvSpPr>
          <p:cNvPr id="7" name="مربع نص 6"/>
          <p:cNvSpPr txBox="1"/>
          <p:nvPr/>
        </p:nvSpPr>
        <p:spPr>
          <a:xfrm>
            <a:off x="4286248" y="2895736"/>
            <a:ext cx="450059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</a:rPr>
              <a:t>القيمة الفعالة لجهد الخرج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1637507" y="3645024"/>
          <a:ext cx="5868987" cy="1065213"/>
        </p:xfrm>
        <a:graphic>
          <a:graphicData uri="http://schemas.openxmlformats.org/presentationml/2006/ole">
            <p:oleObj spid="_x0000_s477185" name="Equation" r:id="rId4" imgW="2946240" imgH="533160" progId="Equation.DSMT4">
              <p:embed/>
            </p:oleObj>
          </a:graphicData>
        </a:graphic>
      </p:graphicFrame>
      <p:sp>
        <p:nvSpPr>
          <p:cNvPr id="10" name="مربع نص 9"/>
          <p:cNvSpPr txBox="1"/>
          <p:nvPr/>
        </p:nvSpPr>
        <p:spPr>
          <a:xfrm>
            <a:off x="323528" y="5013176"/>
            <a:ext cx="8496944" cy="98488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dirty="0" smtClean="0">
                <a:cs typeface="Simplified Arabic" pitchFamily="2" charset="-78"/>
              </a:rPr>
              <a:t>تغير 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m</a:t>
            </a:r>
            <a:r>
              <a:rPr lang="en-US" sz="28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u</a:t>
            </a:r>
            <a:r>
              <a:rPr lang="ar-SY" sz="2800" dirty="0" smtClean="0">
                <a:cs typeface="Simplified Arabic" pitchFamily="2" charset="-78"/>
                <a:sym typeface="Symbol"/>
              </a:rPr>
              <a:t> من 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0</a:t>
            </a:r>
            <a:r>
              <a:rPr lang="ar-SY" sz="2800" dirty="0" smtClean="0">
                <a:cs typeface="Simplified Arabic" pitchFamily="2" charset="-78"/>
                <a:sym typeface="Symbol"/>
              </a:rPr>
              <a:t> حتى 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1</a:t>
            </a:r>
            <a:r>
              <a:rPr lang="ar-SY" sz="2800" dirty="0" smtClean="0"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ar-SY" sz="2800" dirty="0" smtClean="0">
                <a:cs typeface="Simplified Arabic" pitchFamily="2" charset="-78"/>
                <a:sym typeface="Symbol"/>
              </a:rPr>
              <a:t>يؤدي إلى تغير القيمة الفعالة لجهد الخرج من 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0</a:t>
            </a:r>
            <a:r>
              <a:rPr lang="ar-SY" sz="2800" dirty="0" smtClean="0">
                <a:cs typeface="Simplified Arabic" pitchFamily="2" charset="-78"/>
                <a:sym typeface="Symbol"/>
              </a:rPr>
              <a:t> حتى </a:t>
            </a:r>
            <a:r>
              <a:rPr lang="en-US" sz="2800" dirty="0" smtClean="0">
                <a:cs typeface="Simplified Arabic" pitchFamily="2" charset="-78"/>
                <a:sym typeface="Symbol"/>
              </a:rPr>
              <a:t> 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U</a:t>
            </a:r>
            <a:r>
              <a:rPr lang="en-US" sz="2800" b="1" baseline="-25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S</a:t>
            </a:r>
            <a:r>
              <a:rPr lang="ar-SY" sz="2800" dirty="0" smtClean="0">
                <a:cs typeface="Simplified Arabic" pitchFamily="2" charset="-78"/>
              </a:rPr>
              <a:t>.</a:t>
            </a: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مربع نص 11"/>
          <p:cNvSpPr txBox="1"/>
          <p:nvPr/>
        </p:nvSpPr>
        <p:spPr>
          <a:xfrm>
            <a:off x="6858016" y="2636838"/>
            <a:ext cx="192882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</a:rPr>
              <a:t>منشور </a:t>
            </a:r>
            <a:r>
              <a:rPr lang="ar-SY" sz="2800" b="1" dirty="0" err="1" smtClean="0">
                <a:solidFill>
                  <a:srgbClr val="0070C0"/>
                </a:solidFill>
                <a:cs typeface="Simplified Arabic" pitchFamily="2" charset="-78"/>
              </a:rPr>
              <a:t>فورييه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graphicFrame>
        <p:nvGraphicFramePr>
          <p:cNvPr id="13" name="Object 3"/>
          <p:cNvGraphicFramePr>
            <a:graphicFrameLocks noChangeAspect="1"/>
          </p:cNvGraphicFramePr>
          <p:nvPr/>
        </p:nvGraphicFramePr>
        <p:xfrm>
          <a:off x="2987824" y="3116064"/>
          <a:ext cx="3100388" cy="889000"/>
        </p:xfrm>
        <a:graphic>
          <a:graphicData uri="http://schemas.openxmlformats.org/presentationml/2006/ole">
            <p:oleObj spid="_x0000_s237571" name="Equation" r:id="rId3" imgW="1549080" imgH="444240" progId="Equation.DSMT4">
              <p:embed/>
            </p:oleObj>
          </a:graphicData>
        </a:graphic>
      </p:graphicFrame>
      <p:graphicFrame>
        <p:nvGraphicFramePr>
          <p:cNvPr id="21" name="Object 3"/>
          <p:cNvGraphicFramePr>
            <a:graphicFrameLocks noChangeAspect="1"/>
          </p:cNvGraphicFramePr>
          <p:nvPr/>
        </p:nvGraphicFramePr>
        <p:xfrm>
          <a:off x="1052016" y="4458816"/>
          <a:ext cx="7264400" cy="914400"/>
        </p:xfrm>
        <a:graphic>
          <a:graphicData uri="http://schemas.openxmlformats.org/presentationml/2006/ole">
            <p:oleObj spid="_x0000_s237574" name="Equation" r:id="rId4" imgW="3632040" imgH="457200" progId="Equation.DSMT4">
              <p:embed/>
            </p:oleObj>
          </a:graphicData>
        </a:graphic>
      </p:graphicFrame>
      <p:sp>
        <p:nvSpPr>
          <p:cNvPr id="26" name="مربع نص 25"/>
          <p:cNvSpPr txBox="1"/>
          <p:nvPr/>
        </p:nvSpPr>
        <p:spPr>
          <a:xfrm>
            <a:off x="71406" y="-71462"/>
            <a:ext cx="8929718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700" b="1" dirty="0" smtClean="0">
                <a:solidFill>
                  <a:srgbClr val="FF0000"/>
                </a:solidFill>
                <a:cs typeface="Simplified Arabic" pitchFamily="2" charset="-78"/>
              </a:rPr>
              <a:t>ب – طريقة التعديل العرضي </a:t>
            </a:r>
            <a:r>
              <a:rPr lang="ar-SY" sz="2700" b="1" dirty="0" err="1" smtClean="0">
                <a:solidFill>
                  <a:srgbClr val="FF0000"/>
                </a:solidFill>
                <a:cs typeface="Simplified Arabic" pitchFamily="2" charset="-78"/>
              </a:rPr>
              <a:t>المطالي</a:t>
            </a:r>
            <a:r>
              <a:rPr lang="ar-SY" sz="2700" b="1" dirty="0" smtClean="0">
                <a:solidFill>
                  <a:srgbClr val="FF0000"/>
                </a:solidFill>
                <a:cs typeface="Simplified Arabic" pitchFamily="2" charset="-78"/>
              </a:rPr>
              <a:t> متعدد النبضات – المبدلة </a:t>
            </a:r>
            <a:r>
              <a:rPr lang="ar-SY" sz="2700" b="1" dirty="0" err="1" smtClean="0">
                <a:solidFill>
                  <a:srgbClr val="FF0000"/>
                </a:solidFill>
                <a:cs typeface="Simplified Arabic" pitchFamily="2" charset="-78"/>
              </a:rPr>
              <a:t>الجسرية</a:t>
            </a:r>
            <a:endParaRPr lang="ar-SY" sz="27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14" name="عنصر نائب لرقم الشريحة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45</a:t>
            </a:fld>
            <a:endParaRPr lang="ar-SY" dirty="0"/>
          </a:p>
        </p:txBody>
      </p:sp>
      <p:sp>
        <p:nvSpPr>
          <p:cNvPr id="15" name="عنصر نائب للتاريخ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16" name="عنصر نائب للتذييل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  <p:pic>
        <p:nvPicPr>
          <p:cNvPr id="18" name="صورة 17" descr="power2_fig2_10_modified.bmp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34306" y="586364"/>
            <a:ext cx="5675388" cy="2194564"/>
          </a:xfrm>
          <a:prstGeom prst="rect">
            <a:avLst/>
          </a:prstGeom>
        </p:spPr>
      </p:pic>
      <p:sp>
        <p:nvSpPr>
          <p:cNvPr id="10" name="مربع نص 9"/>
          <p:cNvSpPr txBox="1"/>
          <p:nvPr/>
        </p:nvSpPr>
        <p:spPr>
          <a:xfrm>
            <a:off x="4716016" y="3861048"/>
            <a:ext cx="408906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 smtClean="0">
                <a:cs typeface="Simplified Arabic" pitchFamily="2" charset="-78"/>
              </a:rPr>
              <a:t>حيث </a:t>
            </a:r>
            <a:r>
              <a:rPr lang="ar-SY" sz="2800" b="1" dirty="0" err="1" smtClean="0">
                <a:cs typeface="Simplified Arabic" pitchFamily="2" charset="-78"/>
              </a:rPr>
              <a:t>مطال</a:t>
            </a:r>
            <a:r>
              <a:rPr lang="ar-SY" sz="2800" b="1" dirty="0" smtClean="0">
                <a:cs typeface="Simplified Arabic" pitchFamily="2" charset="-78"/>
              </a:rPr>
              <a:t> المركبة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ar-SY" sz="2800" b="1" dirty="0" err="1" smtClean="0">
                <a:cs typeface="Simplified Arabic" pitchFamily="2" charset="-78"/>
              </a:rPr>
              <a:t>:</a:t>
            </a:r>
            <a:endParaRPr lang="ar-SY" sz="2800" b="1" dirty="0">
              <a:cs typeface="Simplified Arabic" pitchFamily="2" charset="-78"/>
            </a:endParaRPr>
          </a:p>
        </p:txBody>
      </p:sp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1485032" y="5517232"/>
          <a:ext cx="1574800" cy="863600"/>
        </p:xfrm>
        <a:graphic>
          <a:graphicData uri="http://schemas.openxmlformats.org/presentationml/2006/ole">
            <p:oleObj spid="_x0000_s237575" name="Equation" r:id="rId6" imgW="787320" imgH="431640" progId="Equation.DSMT4">
              <p:embed/>
            </p:oleObj>
          </a:graphicData>
        </a:graphic>
      </p:graphicFrame>
      <p:graphicFrame>
        <p:nvGraphicFramePr>
          <p:cNvPr id="17" name="Object 3"/>
          <p:cNvGraphicFramePr>
            <a:graphicFrameLocks noChangeAspect="1"/>
          </p:cNvGraphicFramePr>
          <p:nvPr/>
        </p:nvGraphicFramePr>
        <p:xfrm>
          <a:off x="4355976" y="5445224"/>
          <a:ext cx="3810000" cy="838200"/>
        </p:xfrm>
        <a:graphic>
          <a:graphicData uri="http://schemas.openxmlformats.org/presentationml/2006/ole">
            <p:oleObj spid="_x0000_s237576" name="Equation" r:id="rId7" imgW="1904760" imgH="419040" progId="Equation.DSMT4">
              <p:embed/>
            </p:oleObj>
          </a:graphicData>
        </a:graphic>
      </p:graphicFrame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3357554" y="357166"/>
            <a:ext cx="2428892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3200" b="1" dirty="0" smtClean="0">
                <a:solidFill>
                  <a:srgbClr val="FF0000"/>
                </a:solidFill>
                <a:cs typeface="Simplified Arabic" pitchFamily="2" charset="-78"/>
              </a:rPr>
              <a:t>مثال للمقارنة</a:t>
            </a:r>
            <a:endParaRPr lang="ar-SY" sz="32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3" name="مربع نص 2"/>
          <p:cNvSpPr txBox="1"/>
          <p:nvPr/>
        </p:nvSpPr>
        <p:spPr>
          <a:xfrm>
            <a:off x="428596" y="958880"/>
            <a:ext cx="8358246" cy="31085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cs typeface="Simplified Arabic" pitchFamily="2" charset="-78"/>
              </a:rPr>
              <a:t>مبدلة قالبة مستقلة </a:t>
            </a:r>
            <a:r>
              <a:rPr lang="ar-SY" sz="2800" b="1" dirty="0" err="1" smtClean="0">
                <a:cs typeface="Simplified Arabic" pitchFamily="2" charset="-78"/>
              </a:rPr>
              <a:t>جسرية</a:t>
            </a:r>
            <a:r>
              <a:rPr lang="ar-SY" sz="2800" b="1" dirty="0" smtClean="0">
                <a:cs typeface="Simplified Arabic" pitchFamily="2" charset="-78"/>
              </a:rPr>
              <a:t> وحيدة الطور ذات المعطيات التالية :</a:t>
            </a:r>
          </a:p>
          <a:p>
            <a:pPr algn="ctr"/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 smtClean="0">
                <a:solidFill>
                  <a:srgbClr val="0070C0"/>
                </a:solidFill>
                <a:cs typeface="Simplified Arabic" pitchFamily="2" charset="-78"/>
              </a:rPr>
              <a:t>S</a:t>
            </a:r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</a:rPr>
              <a:t> = 48 v</a:t>
            </a:r>
            <a:endParaRPr lang="en-US" sz="2800" b="1" dirty="0" smtClean="0">
              <a:solidFill>
                <a:srgbClr val="0070C0"/>
              </a:solidFill>
              <a:cs typeface="Simplified Arabic" pitchFamily="2" charset="-78"/>
              <a:sym typeface="Symbol"/>
            </a:endParaRPr>
          </a:p>
          <a:p>
            <a:pPr algn="just"/>
            <a:r>
              <a:rPr lang="ar-SY" sz="2800" b="1" dirty="0" smtClean="0">
                <a:cs typeface="Simplified Arabic" pitchFamily="2" charset="-78"/>
                <a:sym typeface="Symbol"/>
              </a:rPr>
              <a:t>المطلوب : تغذية حمل بجهد فعال قيمته </a:t>
            </a:r>
            <a:r>
              <a:rPr lang="en-US" sz="2800" b="1" dirty="0" err="1" smtClean="0">
                <a:cs typeface="Simplified Arabic" pitchFamily="2" charset="-78"/>
                <a:sym typeface="Symbol"/>
              </a:rPr>
              <a:t>v</a:t>
            </a:r>
            <a:r>
              <a:rPr lang="en-US" sz="2800" b="1" baseline="-25000" dirty="0" err="1" smtClean="0">
                <a:cs typeface="Simplified Arabic" pitchFamily="2" charset="-78"/>
                <a:sym typeface="Symbol"/>
              </a:rPr>
              <a:t>Lrms</a:t>
            </a:r>
            <a:r>
              <a:rPr lang="en-US" sz="2800" b="1" dirty="0" smtClean="0">
                <a:cs typeface="Simplified Arabic" pitchFamily="2" charset="-78"/>
                <a:sym typeface="Symbol"/>
              </a:rPr>
              <a:t> = 12 v</a:t>
            </a:r>
            <a:r>
              <a:rPr lang="ar-SY" sz="2800" b="1" dirty="0" smtClean="0">
                <a:cs typeface="Simplified Arabic" pitchFamily="2" charset="-78"/>
                <a:sym typeface="Symbol"/>
              </a:rPr>
              <a:t> باستخدام طريقتي التعديل العرضي </a:t>
            </a:r>
            <a:r>
              <a:rPr lang="ar-SY" sz="2800" b="1" dirty="0" err="1" smtClean="0">
                <a:cs typeface="Simplified Arabic" pitchFamily="2" charset="-78"/>
                <a:sym typeface="Symbol"/>
              </a:rPr>
              <a:t>المطالي</a:t>
            </a:r>
            <a:r>
              <a:rPr lang="ar-SY" sz="2800" b="1" dirty="0" smtClean="0">
                <a:cs typeface="Simplified Arabic" pitchFamily="2" charset="-78"/>
                <a:sym typeface="Symbol"/>
              </a:rPr>
              <a:t> وحيد النبضة أو متعدد النبضات (</a:t>
            </a:r>
            <a:r>
              <a:rPr lang="en-US" sz="2800" b="1" dirty="0" smtClean="0">
                <a:cs typeface="Simplified Arabic" pitchFamily="2" charset="-78"/>
                <a:sym typeface="Symbol"/>
              </a:rPr>
              <a:t>P=10</a:t>
            </a:r>
            <a:r>
              <a:rPr lang="ar-SY" sz="2800" b="1" dirty="0" smtClean="0">
                <a:cs typeface="Simplified Arabic" pitchFamily="2" charset="-78"/>
                <a:sym typeface="Symbol"/>
              </a:rPr>
              <a:t>).</a:t>
            </a:r>
          </a:p>
          <a:p>
            <a:pPr algn="just">
              <a:buFont typeface="Arial" pitchFamily="34" charset="0"/>
              <a:buChar char="•"/>
            </a:pPr>
            <a:r>
              <a:rPr lang="ar-SY" sz="2800" b="1" dirty="0" smtClean="0">
                <a:cs typeface="Simplified Arabic" pitchFamily="2" charset="-78"/>
                <a:sym typeface="Symbol"/>
              </a:rPr>
              <a:t> حدد عرض وعدد نبضات جهد الخرج في الحالتين.</a:t>
            </a:r>
          </a:p>
          <a:p>
            <a:pPr algn="just">
              <a:buFont typeface="Arial" pitchFamily="34" charset="0"/>
              <a:buChar char="•"/>
            </a:pPr>
            <a:r>
              <a:rPr lang="ar-SY" sz="2800" b="1" dirty="0" smtClean="0">
                <a:cs typeface="Simplified Arabic" pitchFamily="2" charset="-78"/>
                <a:sym typeface="Symbol"/>
              </a:rPr>
              <a:t> قارن بين التوافقيات الأربعة الأولى لكل حالة.</a:t>
            </a:r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46</a:t>
            </a:fld>
            <a:endParaRPr lang="ar-SY" dirty="0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4000496" y="0"/>
            <a:ext cx="1285884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3200" b="1" dirty="0" smtClean="0">
                <a:solidFill>
                  <a:srgbClr val="FF0000"/>
                </a:solidFill>
                <a:cs typeface="Simplified Arabic" pitchFamily="2" charset="-78"/>
              </a:rPr>
              <a:t>الحل</a:t>
            </a:r>
            <a:endParaRPr lang="ar-SY" sz="32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graphicFrame>
        <p:nvGraphicFramePr>
          <p:cNvPr id="267266" name="Object 2"/>
          <p:cNvGraphicFramePr>
            <a:graphicFrameLocks noChangeAspect="1"/>
          </p:cNvGraphicFramePr>
          <p:nvPr/>
        </p:nvGraphicFramePr>
        <p:xfrm>
          <a:off x="611560" y="1143000"/>
          <a:ext cx="6507162" cy="1014413"/>
        </p:xfrm>
        <a:graphic>
          <a:graphicData uri="http://schemas.openxmlformats.org/presentationml/2006/ole">
            <p:oleObj spid="_x0000_s267266" name="Equation" r:id="rId3" imgW="3263760" imgH="507960" progId="Equation.DSMT4">
              <p:embed/>
            </p:oleObj>
          </a:graphicData>
        </a:graphic>
      </p:graphicFrame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625177" y="3786188"/>
          <a:ext cx="7115175" cy="1014412"/>
        </p:xfrm>
        <a:graphic>
          <a:graphicData uri="http://schemas.openxmlformats.org/presentationml/2006/ole">
            <p:oleObj spid="_x0000_s267267" name="Equation" r:id="rId4" imgW="3568680" imgH="507960" progId="Equation.DSMT4">
              <p:embed/>
            </p:oleObj>
          </a:graphicData>
        </a:graphic>
      </p:graphicFrame>
      <p:graphicFrame>
        <p:nvGraphicFramePr>
          <p:cNvPr id="6" name="Object 2"/>
          <p:cNvGraphicFramePr>
            <a:graphicFrameLocks noChangeAspect="1"/>
          </p:cNvGraphicFramePr>
          <p:nvPr/>
        </p:nvGraphicFramePr>
        <p:xfrm>
          <a:off x="571472" y="2285992"/>
          <a:ext cx="8104188" cy="482600"/>
        </p:xfrm>
        <a:graphic>
          <a:graphicData uri="http://schemas.openxmlformats.org/presentationml/2006/ole">
            <p:oleObj spid="_x0000_s267268" name="Equation" r:id="rId5" imgW="4063680" imgH="241200" progId="Equation.DSMT4">
              <p:embed/>
            </p:oleObj>
          </a:graphicData>
        </a:graphic>
      </p:graphicFrame>
      <p:graphicFrame>
        <p:nvGraphicFramePr>
          <p:cNvPr id="7" name="Object 2"/>
          <p:cNvGraphicFramePr>
            <a:graphicFrameLocks noChangeAspect="1"/>
          </p:cNvGraphicFramePr>
          <p:nvPr/>
        </p:nvGraphicFramePr>
        <p:xfrm>
          <a:off x="608013" y="5072063"/>
          <a:ext cx="7927975" cy="482600"/>
        </p:xfrm>
        <a:graphic>
          <a:graphicData uri="http://schemas.openxmlformats.org/presentationml/2006/ole">
            <p:oleObj spid="_x0000_s267269" name="Equation" r:id="rId6" imgW="3974760" imgH="241200" progId="Equation.DSMT4">
              <p:embed/>
            </p:oleObj>
          </a:graphicData>
        </a:graphic>
      </p:graphicFrame>
      <p:sp>
        <p:nvSpPr>
          <p:cNvPr id="8" name="مربع نص 7"/>
          <p:cNvSpPr txBox="1"/>
          <p:nvPr/>
        </p:nvSpPr>
        <p:spPr>
          <a:xfrm>
            <a:off x="3286116" y="500042"/>
            <a:ext cx="5500726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3200" b="1" dirty="0" smtClean="0">
                <a:solidFill>
                  <a:srgbClr val="002060"/>
                </a:solidFill>
                <a:cs typeface="Simplified Arabic" pitchFamily="2" charset="-78"/>
              </a:rPr>
              <a:t>التعديل العرضي </a:t>
            </a:r>
            <a:r>
              <a:rPr lang="ar-SY" sz="3200" b="1" dirty="0" err="1" smtClean="0">
                <a:solidFill>
                  <a:srgbClr val="002060"/>
                </a:solidFill>
                <a:cs typeface="Simplified Arabic" pitchFamily="2" charset="-78"/>
              </a:rPr>
              <a:t>المطالي</a:t>
            </a:r>
            <a:r>
              <a:rPr lang="ar-SY" sz="3200" b="1" dirty="0" smtClean="0">
                <a:solidFill>
                  <a:srgbClr val="002060"/>
                </a:solidFill>
                <a:cs typeface="Simplified Arabic" pitchFamily="2" charset="-78"/>
              </a:rPr>
              <a:t> وحيد النبضة :</a:t>
            </a:r>
            <a:endParaRPr lang="ar-SY" sz="3200" b="1" dirty="0">
              <a:solidFill>
                <a:srgbClr val="002060"/>
              </a:solidFill>
              <a:cs typeface="Simplified Arabic" pitchFamily="2" charset="-78"/>
            </a:endParaRPr>
          </a:p>
        </p:txBody>
      </p:sp>
      <p:sp>
        <p:nvSpPr>
          <p:cNvPr id="9" name="مربع نص 8"/>
          <p:cNvSpPr txBox="1"/>
          <p:nvPr/>
        </p:nvSpPr>
        <p:spPr>
          <a:xfrm>
            <a:off x="2928926" y="3000372"/>
            <a:ext cx="5857916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3200" b="1" dirty="0" smtClean="0">
                <a:solidFill>
                  <a:srgbClr val="002060"/>
                </a:solidFill>
                <a:cs typeface="Simplified Arabic" pitchFamily="2" charset="-78"/>
              </a:rPr>
              <a:t>التعديل العرضي </a:t>
            </a:r>
            <a:r>
              <a:rPr lang="ar-SY" sz="3200" b="1" dirty="0" err="1" smtClean="0">
                <a:solidFill>
                  <a:srgbClr val="002060"/>
                </a:solidFill>
                <a:cs typeface="Simplified Arabic" pitchFamily="2" charset="-78"/>
              </a:rPr>
              <a:t>المطالي</a:t>
            </a:r>
            <a:r>
              <a:rPr lang="ar-SY" sz="3200" b="1" dirty="0" smtClean="0">
                <a:solidFill>
                  <a:srgbClr val="002060"/>
                </a:solidFill>
                <a:cs typeface="Simplified Arabic" pitchFamily="2" charset="-78"/>
              </a:rPr>
              <a:t> متعدد النبضات :</a:t>
            </a:r>
            <a:endParaRPr lang="ar-SY" sz="3200" b="1" dirty="0">
              <a:solidFill>
                <a:srgbClr val="002060"/>
              </a:solidFill>
              <a:cs typeface="Simplified Arabic" pitchFamily="2" charset="-78"/>
            </a:endParaRPr>
          </a:p>
        </p:txBody>
      </p:sp>
      <p:sp>
        <p:nvSpPr>
          <p:cNvPr id="10" name="عنصر نائب لرقم الشريحة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47</a:t>
            </a:fld>
            <a:endParaRPr lang="ar-SY" dirty="0"/>
          </a:p>
        </p:txBody>
      </p:sp>
      <p:sp>
        <p:nvSpPr>
          <p:cNvPr id="11" name="عنصر نائب للتاريخ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12" name="عنصر نائب للتذييل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  <p:sp>
        <p:nvSpPr>
          <p:cNvPr id="13" name="مستطيل 12"/>
          <p:cNvSpPr/>
          <p:nvPr/>
        </p:nvSpPr>
        <p:spPr>
          <a:xfrm>
            <a:off x="6228184" y="1285860"/>
            <a:ext cx="857256" cy="785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4" name="مستطيل 13"/>
          <p:cNvSpPr/>
          <p:nvPr/>
        </p:nvSpPr>
        <p:spPr>
          <a:xfrm>
            <a:off x="6687212" y="3929066"/>
            <a:ext cx="1000132" cy="785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7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7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67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48</a:t>
            </a:fld>
            <a:endParaRPr lang="ar-SY" dirty="0"/>
          </a:p>
        </p:txBody>
      </p:sp>
      <p:sp>
        <p:nvSpPr>
          <p:cNvPr id="6" name="عنصر نائب للتاريخ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7" name="عنصر نائب للتذييل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  <p:pic>
        <p:nvPicPr>
          <p:cNvPr id="48128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6682" y="557076"/>
            <a:ext cx="8067766" cy="5752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cover dir="ld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مستطيل 7"/>
          <p:cNvSpPr/>
          <p:nvPr/>
        </p:nvSpPr>
        <p:spPr>
          <a:xfrm>
            <a:off x="357158" y="3071810"/>
            <a:ext cx="8429684" cy="92869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alpha val="61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7" name="مستطيل 6"/>
          <p:cNvSpPr/>
          <p:nvPr/>
        </p:nvSpPr>
        <p:spPr>
          <a:xfrm>
            <a:off x="357158" y="1071546"/>
            <a:ext cx="8429684" cy="6429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alpha val="61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0" name="مربع نص 9"/>
          <p:cNvSpPr txBox="1"/>
          <p:nvPr/>
        </p:nvSpPr>
        <p:spPr>
          <a:xfrm>
            <a:off x="7072330" y="428604"/>
            <a:ext cx="171451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</a:rPr>
              <a:t>المميزات :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sp>
        <p:nvSpPr>
          <p:cNvPr id="12" name="مربع نص 11"/>
          <p:cNvSpPr txBox="1"/>
          <p:nvPr/>
        </p:nvSpPr>
        <p:spPr>
          <a:xfrm>
            <a:off x="7286644" y="2285992"/>
            <a:ext cx="150019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</a:rPr>
              <a:t>المساوئ :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sp>
        <p:nvSpPr>
          <p:cNvPr id="26" name="مربع نص 25"/>
          <p:cNvSpPr txBox="1"/>
          <p:nvPr/>
        </p:nvSpPr>
        <p:spPr>
          <a:xfrm>
            <a:off x="71406" y="-71462"/>
            <a:ext cx="8929718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700" b="1" dirty="0" smtClean="0">
                <a:solidFill>
                  <a:srgbClr val="FF0000"/>
                </a:solidFill>
                <a:cs typeface="Simplified Arabic" pitchFamily="2" charset="-78"/>
              </a:rPr>
              <a:t>2 – طريقة التعديل العرضي </a:t>
            </a:r>
            <a:r>
              <a:rPr lang="ar-SY" sz="2700" b="1" dirty="0" err="1" smtClean="0">
                <a:solidFill>
                  <a:srgbClr val="FF0000"/>
                </a:solidFill>
                <a:cs typeface="Simplified Arabic" pitchFamily="2" charset="-78"/>
              </a:rPr>
              <a:t>المطالي</a:t>
            </a:r>
            <a:r>
              <a:rPr lang="ar-SY" sz="2700" b="1" dirty="0" smtClean="0">
                <a:solidFill>
                  <a:srgbClr val="FF0000"/>
                </a:solidFill>
                <a:cs typeface="Simplified Arabic" pitchFamily="2" charset="-78"/>
              </a:rPr>
              <a:t> متعدد النبضات – حالة المبدلة </a:t>
            </a:r>
            <a:r>
              <a:rPr lang="ar-SY" sz="2700" b="1" dirty="0" err="1" smtClean="0">
                <a:solidFill>
                  <a:srgbClr val="FF0000"/>
                </a:solidFill>
                <a:cs typeface="Simplified Arabic" pitchFamily="2" charset="-78"/>
              </a:rPr>
              <a:t>الجسرية</a:t>
            </a:r>
            <a:endParaRPr lang="ar-SY" sz="27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5" name="مربع نص 4"/>
          <p:cNvSpPr txBox="1"/>
          <p:nvPr/>
        </p:nvSpPr>
        <p:spPr>
          <a:xfrm>
            <a:off x="428596" y="1142984"/>
            <a:ext cx="835824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cs typeface="Simplified Arabic" pitchFamily="2" charset="-78"/>
              </a:rPr>
              <a:t>تخفيض القيم الفعالة للتوافقيات الأولى مما يؤدي إلى سهولة ترشيحها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6" name="مربع نص 5"/>
          <p:cNvSpPr txBox="1"/>
          <p:nvPr/>
        </p:nvSpPr>
        <p:spPr>
          <a:xfrm>
            <a:off x="428596" y="3071810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cs typeface="Simplified Arabic" pitchFamily="2" charset="-78"/>
              </a:rPr>
              <a:t>زيادة عمليات الفصل والوصل للمفاتيح الالكترونية أي زيادة عمليات الإبدال وبالتالي زيادة </a:t>
            </a:r>
            <a:r>
              <a:rPr lang="ar-SY" sz="2800" b="1" dirty="0" err="1" smtClean="0">
                <a:cs typeface="Simplified Arabic" pitchFamily="2" charset="-78"/>
              </a:rPr>
              <a:t>الضياعات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9" name="عنصر نائب لرقم الشريحة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49</a:t>
            </a:fld>
            <a:endParaRPr lang="ar-SY" dirty="0"/>
          </a:p>
        </p:txBody>
      </p:sp>
      <p:sp>
        <p:nvSpPr>
          <p:cNvPr id="11" name="عنصر نائب للتاريخ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13" name="عنصر نائب للتذييل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عنوان 3"/>
          <p:cNvSpPr txBox="1">
            <a:spLocks/>
          </p:cNvSpPr>
          <p:nvPr/>
        </p:nvSpPr>
        <p:spPr bwMode="auto">
          <a:xfrm>
            <a:off x="-32" y="3786190"/>
            <a:ext cx="9144000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bIns="0" anchor="b"/>
          <a:lstStyle/>
          <a:p>
            <a:pPr algn="ctr" rtl="1">
              <a:spcBef>
                <a:spcPct val="0"/>
              </a:spcBef>
              <a:defRPr/>
            </a:pPr>
            <a:r>
              <a:rPr lang="ar-SA" sz="4400" b="1" u="none" dirty="0">
                <a:solidFill>
                  <a:srgbClr val="FF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+mj-lt"/>
                <a:ea typeface="+mj-ea"/>
                <a:cs typeface="Old Antic Bold" pitchFamily="2" charset="-78"/>
              </a:rPr>
              <a:t/>
            </a:r>
            <a:br>
              <a:rPr lang="ar-SA" sz="4400" b="1" u="none" dirty="0">
                <a:solidFill>
                  <a:srgbClr val="FF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+mj-lt"/>
                <a:ea typeface="+mj-ea"/>
                <a:cs typeface="Old Antic Bold" pitchFamily="2" charset="-78"/>
              </a:rPr>
            </a:br>
            <a:r>
              <a:rPr lang="ar-SA" sz="3200" b="1" u="none" dirty="0">
                <a:solidFill>
                  <a:srgbClr val="FF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+mj-lt"/>
                <a:ea typeface="+mj-ea"/>
                <a:cs typeface="Old Antic Bold" pitchFamily="2" charset="-78"/>
              </a:rPr>
              <a:t>مشروع اعد لنيل الإجازة في هندسة النظم الالكترونية</a:t>
            </a:r>
            <a:endParaRPr lang="ar-SA" sz="4400" b="1" u="none" dirty="0">
              <a:solidFill>
                <a:srgbClr val="FF000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+mj-lt"/>
              <a:ea typeface="+mj-ea"/>
              <a:cs typeface="Old Antic Bold" pitchFamily="2" charset="-78"/>
            </a:endParaRPr>
          </a:p>
          <a:p>
            <a:pPr rtl="1">
              <a:spcBef>
                <a:spcPct val="0"/>
              </a:spcBef>
              <a:defRPr/>
            </a:pPr>
            <a:r>
              <a:rPr lang="ar-SY" sz="4400" b="1" u="none" dirty="0" smtClean="0"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itchFamily="34" charset="0"/>
                <a:cs typeface="DecoType Naskh" pitchFamily="2" charset="-78"/>
              </a:rPr>
              <a:t>    </a:t>
            </a:r>
            <a:r>
              <a:rPr lang="ar-SA" sz="4400" b="1" u="none" dirty="0" smtClean="0"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itchFamily="34" charset="0"/>
                <a:cs typeface="DecoType Naskh" pitchFamily="2" charset="-78"/>
              </a:rPr>
              <a:t>تصميم </a:t>
            </a:r>
            <a:r>
              <a:rPr lang="ar-SA" sz="4400" b="1" u="none" dirty="0"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itchFamily="34" charset="0"/>
                <a:cs typeface="DecoType Naskh" pitchFamily="2" charset="-78"/>
              </a:rPr>
              <a:t>قالبة نصف </a:t>
            </a:r>
            <a:r>
              <a:rPr lang="ar-SA" sz="4400" b="1" u="none" dirty="0" err="1"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itchFamily="34" charset="0"/>
                <a:cs typeface="DecoType Naskh" pitchFamily="2" charset="-78"/>
              </a:rPr>
              <a:t>جسرية</a:t>
            </a:r>
            <a:r>
              <a:rPr lang="ar-SA" sz="4400" b="1" u="none" dirty="0"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itchFamily="34" charset="0"/>
                <a:cs typeface="DecoType Naskh" pitchFamily="2" charset="-78"/>
              </a:rPr>
              <a:t> أحادية الطور ذات خرج </a:t>
            </a:r>
            <a:r>
              <a:rPr lang="ar-SA" sz="4400" b="1" u="none" dirty="0" smtClean="0"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itchFamily="34" charset="0"/>
                <a:cs typeface="DecoType Naskh" pitchFamily="2" charset="-78"/>
              </a:rPr>
              <a:t>جيبي</a:t>
            </a:r>
            <a:endParaRPr lang="ar-SY" sz="4400" b="1" u="none" dirty="0" smtClean="0">
              <a:solidFill>
                <a:schemeClr val="bg2">
                  <a:lumMod val="50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Arial" pitchFamily="34" charset="0"/>
              <a:cs typeface="DecoType Naskh" pitchFamily="2" charset="-78"/>
            </a:endParaRPr>
          </a:p>
          <a:p>
            <a:pPr algn="ctr" rtl="1">
              <a:spcBef>
                <a:spcPct val="0"/>
              </a:spcBef>
              <a:defRPr/>
            </a:pPr>
            <a:r>
              <a:rPr lang="ar-SA" sz="4400" b="1" u="none" dirty="0" err="1" smtClean="0"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itchFamily="34" charset="0"/>
                <a:cs typeface="DecoType Naskh" pitchFamily="2" charset="-78"/>
              </a:rPr>
              <a:t>مقادة</a:t>
            </a:r>
            <a:r>
              <a:rPr lang="ar-SA" sz="4400" b="1" u="none" dirty="0" smtClean="0"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itchFamily="34" charset="0"/>
                <a:cs typeface="DecoType Naskh" pitchFamily="2" charset="-78"/>
              </a:rPr>
              <a:t> </a:t>
            </a:r>
            <a:r>
              <a:rPr lang="ar-SA" sz="4400" b="1" u="none" dirty="0"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itchFamily="34" charset="0"/>
                <a:cs typeface="DecoType Naskh" pitchFamily="2" charset="-78"/>
              </a:rPr>
              <a:t>بالزمن الحقيقي باستخدام الـ</a:t>
            </a:r>
            <a:r>
              <a:rPr lang="en-US" sz="4400" b="1" u="none" dirty="0"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itchFamily="34" charset="0"/>
                <a:cs typeface="DecoType Naskh" pitchFamily="2" charset="-78"/>
              </a:rPr>
              <a:t> </a:t>
            </a:r>
            <a:r>
              <a:rPr lang="en-US" sz="4400" b="1" u="none" dirty="0"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Baskerville Old Face" pitchFamily="18" charset="0"/>
                <a:cs typeface="Old Antic Bold" pitchFamily="2" charset="-78"/>
              </a:rPr>
              <a:t>DSP </a:t>
            </a:r>
            <a:r>
              <a:rPr lang="ar-SA" sz="4400" b="1" u="none" dirty="0"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+mj-lt"/>
                <a:ea typeface="+mj-ea"/>
                <a:cs typeface="Old Antic Bold" pitchFamily="2" charset="-78"/>
              </a:rPr>
              <a:t> </a:t>
            </a:r>
            <a:br>
              <a:rPr lang="ar-SA" sz="4400" b="1" u="none" dirty="0"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+mj-lt"/>
                <a:ea typeface="+mj-ea"/>
                <a:cs typeface="Old Antic Bold" pitchFamily="2" charset="-78"/>
              </a:rPr>
            </a:br>
            <a:endParaRPr lang="en-US" sz="4400" b="1" u="none" dirty="0">
              <a:solidFill>
                <a:schemeClr val="bg2">
                  <a:lumMod val="50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+mj-lt"/>
              <a:ea typeface="+mj-ea"/>
              <a:cs typeface="Old Antic Bold" pitchFamily="2" charset="-78"/>
            </a:endParaRPr>
          </a:p>
        </p:txBody>
      </p:sp>
      <p:sp>
        <p:nvSpPr>
          <p:cNvPr id="46" name="عنوان فرعي 4"/>
          <p:cNvSpPr txBox="1">
            <a:spLocks/>
          </p:cNvSpPr>
          <p:nvPr/>
        </p:nvSpPr>
        <p:spPr bwMode="auto">
          <a:xfrm>
            <a:off x="571500" y="4105287"/>
            <a:ext cx="7854950" cy="110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 fontScale="92500"/>
          </a:bodyPr>
          <a:lstStyle/>
          <a:p>
            <a:pPr marL="273050" indent="-273050" rtl="1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r>
              <a:rPr lang="ar-SA" sz="3200" u="none" dirty="0">
                <a:solidFill>
                  <a:srgbClr val="C00000"/>
                </a:solidFill>
                <a:latin typeface="+mn-lt"/>
                <a:ea typeface="Majalla UI"/>
                <a:cs typeface="Diwani Bent" pitchFamily="2" charset="-78"/>
              </a:rPr>
              <a:t>إعداد الطالبان</a:t>
            </a:r>
            <a:r>
              <a:rPr lang="ar-SY" sz="3200" u="none" dirty="0">
                <a:solidFill>
                  <a:srgbClr val="C00000"/>
                </a:solidFill>
                <a:latin typeface="+mn-lt"/>
                <a:ea typeface="Majalla UI"/>
                <a:cs typeface="Diwani Bent" pitchFamily="2" charset="-78"/>
              </a:rPr>
              <a:t>  </a:t>
            </a:r>
            <a:endParaRPr lang="ar-SA" sz="3200" u="none" dirty="0">
              <a:solidFill>
                <a:srgbClr val="C00000"/>
              </a:solidFill>
              <a:latin typeface="+mn-lt"/>
              <a:ea typeface="Majalla UI"/>
              <a:cs typeface="Diwani Bent" pitchFamily="2" charset="-78"/>
            </a:endParaRPr>
          </a:p>
          <a:p>
            <a:pPr marL="273050" indent="-273050" algn="r" rtl="1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r>
              <a:rPr lang="ar-SY" sz="3200" u="none" dirty="0">
                <a:solidFill>
                  <a:srgbClr val="6600FF"/>
                </a:solidFill>
                <a:latin typeface="+mn-lt"/>
                <a:ea typeface="Majalla UI"/>
                <a:cs typeface="DecoType Thuluth" pitchFamily="2" charset="-78"/>
              </a:rPr>
              <a:t>           </a:t>
            </a:r>
            <a:r>
              <a:rPr lang="ar-SA" sz="3200" u="none" dirty="0">
                <a:solidFill>
                  <a:srgbClr val="0000FF"/>
                </a:solidFill>
                <a:latin typeface="+mn-lt"/>
                <a:ea typeface="Majalla UI"/>
                <a:cs typeface="DecoType Thuluth" pitchFamily="2" charset="-78"/>
              </a:rPr>
              <a:t>شاكر حج حسين                        </a:t>
            </a:r>
            <a:r>
              <a:rPr lang="ar-SY" sz="3200" u="none" dirty="0">
                <a:solidFill>
                  <a:srgbClr val="0000FF"/>
                </a:solidFill>
                <a:latin typeface="+mn-lt"/>
                <a:ea typeface="Majalla UI"/>
                <a:cs typeface="DecoType Thuluth" pitchFamily="2" charset="-78"/>
              </a:rPr>
              <a:t>               </a:t>
            </a:r>
            <a:r>
              <a:rPr lang="ar-SA" sz="3200" u="none" dirty="0">
                <a:solidFill>
                  <a:srgbClr val="0000FF"/>
                </a:solidFill>
                <a:latin typeface="+mn-lt"/>
                <a:ea typeface="Majalla UI"/>
                <a:cs typeface="DecoType Thuluth" pitchFamily="2" charset="-78"/>
              </a:rPr>
              <a:t> </a:t>
            </a:r>
            <a:r>
              <a:rPr lang="ar-SY" sz="3200" u="none" dirty="0">
                <a:solidFill>
                  <a:srgbClr val="0000FF"/>
                </a:solidFill>
                <a:latin typeface="+mn-lt"/>
                <a:ea typeface="Majalla UI"/>
                <a:cs typeface="DecoType Thuluth" pitchFamily="2" charset="-78"/>
              </a:rPr>
              <a:t>      </a:t>
            </a:r>
            <a:r>
              <a:rPr lang="ar-SA" sz="3200" u="none" dirty="0">
                <a:solidFill>
                  <a:srgbClr val="0000FF"/>
                </a:solidFill>
                <a:latin typeface="+mn-lt"/>
                <a:ea typeface="Majalla UI"/>
                <a:cs typeface="DecoType Thuluth" pitchFamily="2" charset="-78"/>
              </a:rPr>
              <a:t>مختار محمد </a:t>
            </a:r>
            <a:r>
              <a:rPr lang="ar-SA" sz="3200" u="none" dirty="0" err="1">
                <a:solidFill>
                  <a:srgbClr val="0000FF"/>
                </a:solidFill>
                <a:latin typeface="+mn-lt"/>
                <a:ea typeface="Majalla UI"/>
                <a:cs typeface="DecoType Thuluth" pitchFamily="2" charset="-78"/>
              </a:rPr>
              <a:t>الصلاحي</a:t>
            </a:r>
            <a:endParaRPr lang="en-US" sz="3200" u="none" dirty="0">
              <a:solidFill>
                <a:srgbClr val="0000FF"/>
              </a:solidFill>
              <a:latin typeface="+mn-lt"/>
              <a:ea typeface="Majalla UI"/>
              <a:cs typeface="DecoType Thuluth" pitchFamily="2" charset="-78"/>
            </a:endParaRPr>
          </a:p>
        </p:txBody>
      </p:sp>
      <p:sp>
        <p:nvSpPr>
          <p:cNvPr id="8196" name="مستطيل 3"/>
          <p:cNvSpPr>
            <a:spLocks noChangeArrowheads="1"/>
          </p:cNvSpPr>
          <p:nvPr/>
        </p:nvSpPr>
        <p:spPr bwMode="auto">
          <a:xfrm>
            <a:off x="4143372" y="430202"/>
            <a:ext cx="457200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514350" indent="-514350" algn="r"/>
            <a:r>
              <a:rPr lang="ar-SA" sz="2400" u="none" dirty="0">
                <a:solidFill>
                  <a:srgbClr val="000000"/>
                </a:solidFill>
                <a:cs typeface="DecoType Naskh Variants" pitchFamily="2" charset="-78"/>
              </a:rPr>
              <a:t>جامعة حلب</a:t>
            </a:r>
          </a:p>
          <a:p>
            <a:pPr marL="514350" indent="-514350" algn="r"/>
            <a:r>
              <a:rPr lang="ar-SA" sz="2400" u="none" dirty="0">
                <a:solidFill>
                  <a:srgbClr val="000000"/>
                </a:solidFill>
                <a:cs typeface="DecoType Naskh Variants" pitchFamily="2" charset="-78"/>
              </a:rPr>
              <a:t>كلية الهندسة الكهربائية والالكترونية</a:t>
            </a:r>
          </a:p>
          <a:p>
            <a:pPr marL="514350" indent="-514350" algn="r"/>
            <a:r>
              <a:rPr lang="ar-SA" sz="2400" u="none" dirty="0">
                <a:solidFill>
                  <a:srgbClr val="000000"/>
                </a:solidFill>
                <a:cs typeface="DecoType Naskh Variants" pitchFamily="2" charset="-78"/>
              </a:rPr>
              <a:t>قسم /  النظم الالكترونية</a:t>
            </a:r>
          </a:p>
        </p:txBody>
      </p:sp>
      <p:sp>
        <p:nvSpPr>
          <p:cNvPr id="7" name="عنوان فرعي 4"/>
          <p:cNvSpPr txBox="1">
            <a:spLocks/>
          </p:cNvSpPr>
          <p:nvPr/>
        </p:nvSpPr>
        <p:spPr bwMode="auto">
          <a:xfrm>
            <a:off x="714375" y="5319734"/>
            <a:ext cx="7854950" cy="1109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 fontScale="92500"/>
          </a:bodyPr>
          <a:lstStyle/>
          <a:p>
            <a:pPr marL="273050" indent="-273050" rtl="1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r>
              <a:rPr lang="ar-SY" sz="3200" u="none" dirty="0">
                <a:solidFill>
                  <a:srgbClr val="C00000"/>
                </a:solidFill>
                <a:latin typeface="+mn-lt"/>
                <a:ea typeface="Majalla UI"/>
                <a:cs typeface="Diwani Bent" pitchFamily="2" charset="-78"/>
              </a:rPr>
              <a:t>       بإشراف</a:t>
            </a:r>
            <a:endParaRPr lang="ar-SA" sz="3200" u="none" dirty="0">
              <a:solidFill>
                <a:srgbClr val="C00000"/>
              </a:solidFill>
              <a:latin typeface="+mn-lt"/>
              <a:ea typeface="Majalla UI"/>
              <a:cs typeface="Diwani Bent" pitchFamily="2" charset="-78"/>
            </a:endParaRPr>
          </a:p>
          <a:p>
            <a:pPr marL="273050" indent="-273050" algn="r" rtl="1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r>
              <a:rPr lang="ar-SY" sz="3200" u="none" dirty="0">
                <a:solidFill>
                  <a:srgbClr val="0000FF"/>
                </a:solidFill>
                <a:latin typeface="+mn-lt"/>
                <a:ea typeface="Majalla UI"/>
                <a:cs typeface="DecoType Thuluth" pitchFamily="2" charset="-78"/>
              </a:rPr>
              <a:t>             د.م  عماد الروح                                          </a:t>
            </a:r>
            <a:r>
              <a:rPr lang="ar-SY" sz="3200" u="none" dirty="0" err="1">
                <a:solidFill>
                  <a:srgbClr val="0000FF"/>
                </a:solidFill>
                <a:latin typeface="+mn-lt"/>
                <a:ea typeface="Majalla UI"/>
                <a:cs typeface="DecoType Thuluth" pitchFamily="2" charset="-78"/>
              </a:rPr>
              <a:t>د</a:t>
            </a:r>
            <a:r>
              <a:rPr lang="ar-SY" sz="3200" u="none" dirty="0">
                <a:solidFill>
                  <a:srgbClr val="0000FF"/>
                </a:solidFill>
                <a:latin typeface="+mn-lt"/>
                <a:ea typeface="Majalla UI"/>
                <a:cs typeface="DecoType Thuluth" pitchFamily="2" charset="-78"/>
              </a:rPr>
              <a:t>.م   وسيم </a:t>
            </a:r>
            <a:r>
              <a:rPr lang="ar-SY" sz="3200" u="none" dirty="0" err="1">
                <a:solidFill>
                  <a:srgbClr val="0000FF"/>
                </a:solidFill>
                <a:latin typeface="+mn-lt"/>
                <a:ea typeface="Majalla UI"/>
                <a:cs typeface="DecoType Thuluth" pitchFamily="2" charset="-78"/>
              </a:rPr>
              <a:t>هبرة</a:t>
            </a:r>
            <a:endParaRPr lang="en-US" sz="3200" u="none" dirty="0">
              <a:solidFill>
                <a:srgbClr val="0000FF"/>
              </a:solidFill>
              <a:latin typeface="+mn-lt"/>
              <a:ea typeface="Majalla UI"/>
              <a:cs typeface="DecoType Thuluth" pitchFamily="2" charset="-78"/>
            </a:endParaRPr>
          </a:p>
        </p:txBody>
      </p:sp>
      <p:sp>
        <p:nvSpPr>
          <p:cNvPr id="10" name="عنصر نائب للتذييل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  <p:sp>
        <p:nvSpPr>
          <p:cNvPr id="11" name="عنصر نائب للتاريخ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12" name="عنصر نائب لرقم الشريحة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</a:t>
            </a:fld>
            <a:endParaRPr lang="ar-SY" dirty="0"/>
          </a:p>
        </p:txBody>
      </p:sp>
    </p:spTree>
  </p:cSld>
  <p:clrMapOvr>
    <a:masterClrMapping/>
  </p:clrMapOvr>
  <p:transition spd="med">
    <p:cover dir="ld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صورة 23" descr="power2_fig2_11_modified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2420828"/>
            <a:ext cx="3265024" cy="3744476"/>
          </a:xfrm>
          <a:prstGeom prst="rect">
            <a:avLst/>
          </a:prstGeom>
        </p:spPr>
      </p:pic>
      <p:sp>
        <p:nvSpPr>
          <p:cNvPr id="3" name="مربع نص 2"/>
          <p:cNvSpPr txBox="1"/>
          <p:nvPr/>
        </p:nvSpPr>
        <p:spPr>
          <a:xfrm>
            <a:off x="214282" y="-24"/>
            <a:ext cx="8643998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700" b="1" dirty="0" smtClean="0">
                <a:solidFill>
                  <a:srgbClr val="FF0000"/>
                </a:solidFill>
                <a:cs typeface="Simplified Arabic" pitchFamily="2" charset="-78"/>
              </a:rPr>
              <a:t>ج – طريقة تعديل عرض النبضة </a:t>
            </a:r>
            <a:r>
              <a:rPr lang="ar-SY" sz="2700" b="1" dirty="0" err="1" smtClean="0">
                <a:solidFill>
                  <a:srgbClr val="FF0000"/>
                </a:solidFill>
                <a:cs typeface="Simplified Arabic" pitchFamily="2" charset="-78"/>
              </a:rPr>
              <a:t>الجيبي</a:t>
            </a:r>
            <a:r>
              <a:rPr lang="ar-SY" sz="2700" b="1" dirty="0" smtClean="0">
                <a:solidFill>
                  <a:srgbClr val="FF0000"/>
                </a:solidFill>
                <a:cs typeface="Simplified Arabic" pitchFamily="2" charset="-78"/>
              </a:rPr>
              <a:t> </a:t>
            </a:r>
            <a:r>
              <a:rPr lang="ar-SY" sz="2700" b="1" dirty="0" err="1" smtClean="0">
                <a:solidFill>
                  <a:srgbClr val="FF0000"/>
                </a:solidFill>
                <a:cs typeface="Simplified Arabic" pitchFamily="2" charset="-78"/>
              </a:rPr>
              <a:t>المثلثي</a:t>
            </a:r>
            <a:r>
              <a:rPr lang="ar-SY" sz="2700" b="1" dirty="0" smtClean="0">
                <a:solidFill>
                  <a:srgbClr val="FF0000"/>
                </a:solidFill>
                <a:cs typeface="Simplified Arabic" pitchFamily="2" charset="-78"/>
              </a:rPr>
              <a:t> </a:t>
            </a:r>
            <a:r>
              <a:rPr lang="en-US" sz="2700" b="1" dirty="0" smtClean="0">
                <a:solidFill>
                  <a:srgbClr val="FF0000"/>
                </a:solidFill>
                <a:cs typeface="Simplified Arabic" pitchFamily="2" charset="-78"/>
              </a:rPr>
              <a:t>SPWM</a:t>
            </a:r>
            <a:endParaRPr lang="ar-SY" sz="2700" b="1" dirty="0" smtClean="0">
              <a:solidFill>
                <a:srgbClr val="FF0000"/>
              </a:solidFill>
              <a:cs typeface="Simplified Arabic" pitchFamily="2" charset="-78"/>
            </a:endParaRPr>
          </a:p>
          <a:p>
            <a:r>
              <a:rPr lang="ar-SY" sz="2700" b="1" dirty="0" smtClean="0">
                <a:solidFill>
                  <a:srgbClr val="FF0000"/>
                </a:solidFill>
                <a:cs typeface="Simplified Arabic" pitchFamily="2" charset="-78"/>
              </a:rPr>
              <a:t> – المبدلة القالبة نصف </a:t>
            </a:r>
            <a:r>
              <a:rPr lang="ar-SY" sz="2700" b="1" dirty="0" err="1" smtClean="0">
                <a:solidFill>
                  <a:srgbClr val="FF0000"/>
                </a:solidFill>
                <a:cs typeface="Simplified Arabic" pitchFamily="2" charset="-78"/>
              </a:rPr>
              <a:t>الجسرية</a:t>
            </a:r>
            <a:endParaRPr lang="ar-SY" sz="27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5" name="مربع نص 4"/>
          <p:cNvSpPr txBox="1"/>
          <p:nvPr/>
        </p:nvSpPr>
        <p:spPr>
          <a:xfrm>
            <a:off x="3500430" y="967917"/>
            <a:ext cx="5286412" cy="22467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solidFill>
                  <a:schemeClr val="accent3"/>
                </a:solidFill>
                <a:cs typeface="Simplified Arabic" pitchFamily="2" charset="-78"/>
              </a:rPr>
              <a:t> تحدد لحظات فتح </a:t>
            </a:r>
            <a:r>
              <a:rPr lang="ar-SY" sz="2800" b="1" dirty="0" err="1" smtClean="0">
                <a:solidFill>
                  <a:schemeClr val="accent3"/>
                </a:solidFill>
                <a:cs typeface="Simplified Arabic" pitchFamily="2" charset="-78"/>
              </a:rPr>
              <a:t>واغلاق</a:t>
            </a:r>
            <a:r>
              <a:rPr lang="ar-SY" sz="2800" b="1" dirty="0" smtClean="0">
                <a:solidFill>
                  <a:schemeClr val="accent3"/>
                </a:solidFill>
                <a:cs typeface="Simplified Arabic" pitchFamily="2" charset="-78"/>
              </a:rPr>
              <a:t> القواطع الالكترونية عند تقاطع إشارة </a:t>
            </a:r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مرجعية </a:t>
            </a:r>
            <a:r>
              <a:rPr lang="ar-SY" sz="2800" b="1" dirty="0" err="1" smtClean="0">
                <a:solidFill>
                  <a:srgbClr val="FF0000"/>
                </a:solidFill>
                <a:cs typeface="Simplified Arabic" pitchFamily="2" charset="-78"/>
              </a:rPr>
              <a:t>جيبية</a:t>
            </a:r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 </a:t>
            </a:r>
            <a:r>
              <a:rPr lang="en-US" sz="2800" b="1" dirty="0" err="1" smtClean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 err="1" smtClean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ar-SY" sz="2800" b="1" dirty="0" smtClean="0">
                <a:solidFill>
                  <a:schemeClr val="accent3"/>
                </a:solidFill>
                <a:cs typeface="Simplified Arabic" pitchFamily="2" charset="-78"/>
              </a:rPr>
              <a:t> ذات تردد </a:t>
            </a:r>
            <a:r>
              <a:rPr lang="en-US" sz="2800" b="1" dirty="0" err="1" smtClean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="1" baseline="-25000" dirty="0" err="1" smtClean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ar-SY" sz="2800" b="1" dirty="0" smtClean="0">
                <a:solidFill>
                  <a:schemeClr val="accent3"/>
                </a:solidFill>
                <a:cs typeface="Simplified Arabic" pitchFamily="2" charset="-78"/>
              </a:rPr>
              <a:t> </a:t>
            </a:r>
            <a:r>
              <a:rPr lang="ar-SY" sz="2800" b="1" dirty="0" err="1" smtClean="0">
                <a:solidFill>
                  <a:schemeClr val="accent3"/>
                </a:solidFill>
                <a:cs typeface="Simplified Arabic" pitchFamily="2" charset="-78"/>
              </a:rPr>
              <a:t>ومطال</a:t>
            </a:r>
            <a:r>
              <a:rPr lang="ar-SY" sz="2800" b="1" dirty="0" smtClean="0">
                <a:solidFill>
                  <a:schemeClr val="accent3"/>
                </a:solidFill>
                <a:cs typeface="Simplified Arabic" pitchFamily="2" charset="-78"/>
              </a:rPr>
              <a:t> </a:t>
            </a:r>
            <a:r>
              <a:rPr lang="en-US" sz="2800" b="1" dirty="0" err="1" smtClean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800" b="1" baseline="-25000" dirty="0" err="1" smtClean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ar-SY" sz="2800" b="1" dirty="0" smtClean="0">
                <a:solidFill>
                  <a:schemeClr val="accent3"/>
                </a:solidFill>
                <a:cs typeface="Simplified Arabic" pitchFamily="2" charset="-78"/>
              </a:rPr>
              <a:t> مع إشارة </a:t>
            </a:r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حاملة </a:t>
            </a:r>
            <a:r>
              <a:rPr lang="ar-SY" sz="2800" b="1" dirty="0" err="1" smtClean="0">
                <a:solidFill>
                  <a:srgbClr val="FF0000"/>
                </a:solidFill>
                <a:cs typeface="Simplified Arabic" pitchFamily="2" charset="-78"/>
              </a:rPr>
              <a:t>مثلثية</a:t>
            </a:r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 </a:t>
            </a:r>
            <a:r>
              <a:rPr lang="en-US" sz="2800" b="1" dirty="0" err="1" smtClean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 err="1" smtClean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800" b="1" dirty="0" smtClean="0">
                <a:solidFill>
                  <a:schemeClr val="accent3"/>
                </a:solidFill>
                <a:cs typeface="Simplified Arabic" pitchFamily="2" charset="-78"/>
              </a:rPr>
              <a:t> ترددها </a:t>
            </a:r>
            <a:r>
              <a:rPr lang="en-US" sz="2800" b="1" dirty="0" err="1" smtClean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="1" baseline="-25000" dirty="0" err="1" smtClean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800" b="1" dirty="0" smtClean="0">
                <a:solidFill>
                  <a:schemeClr val="accent3"/>
                </a:solidFill>
                <a:cs typeface="Simplified Arabic" pitchFamily="2" charset="-78"/>
              </a:rPr>
              <a:t> بحيث </a:t>
            </a:r>
            <a:r>
              <a:rPr lang="en-US" sz="2800" b="1" dirty="0" err="1" smtClean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="1" baseline="-25000" dirty="0" err="1" smtClean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800" b="1" dirty="0" smtClean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sz="2800" b="1" dirty="0" err="1" smtClean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="1" baseline="-25000" dirty="0" err="1" smtClean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ar-SY" sz="2800" b="1" dirty="0" smtClean="0">
                <a:solidFill>
                  <a:schemeClr val="accent3"/>
                </a:solidFill>
                <a:cs typeface="Simplified Arabic" pitchFamily="2" charset="-78"/>
              </a:rPr>
              <a:t> </a:t>
            </a:r>
            <a:r>
              <a:rPr lang="ar-SY" sz="2800" b="1" dirty="0" err="1" smtClean="0">
                <a:solidFill>
                  <a:schemeClr val="accent3"/>
                </a:solidFill>
                <a:cs typeface="Simplified Arabic" pitchFamily="2" charset="-78"/>
              </a:rPr>
              <a:t>ومطالها</a:t>
            </a:r>
            <a:r>
              <a:rPr lang="ar-SY" sz="2800" b="1" dirty="0" smtClean="0">
                <a:solidFill>
                  <a:schemeClr val="accent3"/>
                </a:solidFill>
                <a:cs typeface="Simplified Arabic" pitchFamily="2" charset="-78"/>
              </a:rPr>
              <a:t> </a:t>
            </a:r>
            <a:r>
              <a:rPr lang="en-US" sz="2800" b="1" dirty="0" smtClean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800" b="1" baseline="-25000" dirty="0" smtClean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800" b="1" dirty="0" smtClean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</a:t>
            </a:r>
            <a:r>
              <a:rPr lang="en-US" sz="2800" b="1" dirty="0" smtClean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[-1,+1]</a:t>
            </a:r>
            <a:r>
              <a:rPr lang="ar-SY" sz="2800" b="1" dirty="0" smtClean="0">
                <a:solidFill>
                  <a:schemeClr val="accent3"/>
                </a:solidFill>
                <a:cs typeface="Simplified Arabic" pitchFamily="2" charset="-78"/>
              </a:rPr>
              <a:t> .</a:t>
            </a:r>
          </a:p>
        </p:txBody>
      </p:sp>
      <p:sp>
        <p:nvSpPr>
          <p:cNvPr id="17" name="مربع نص 16"/>
          <p:cNvSpPr txBox="1"/>
          <p:nvPr/>
        </p:nvSpPr>
        <p:spPr>
          <a:xfrm>
            <a:off x="3500430" y="3410997"/>
            <a:ext cx="5286412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</a:rPr>
              <a:t>يتحدد تردد جهد الخرج بتردد الإشارة المرجعية.</a:t>
            </a:r>
          </a:p>
        </p:txBody>
      </p:sp>
      <p:sp>
        <p:nvSpPr>
          <p:cNvPr id="18" name="مربع نص 17"/>
          <p:cNvSpPr txBox="1"/>
          <p:nvPr/>
        </p:nvSpPr>
        <p:spPr>
          <a:xfrm>
            <a:off x="3571868" y="4489956"/>
            <a:ext cx="521497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en-US" sz="2800" b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ar-SY" sz="2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ar-SY" sz="2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ar-SY" sz="2800" b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</a:t>
            </a:r>
            <a:r>
              <a:rPr lang="ar-SY" sz="2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en-US" sz="2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T</a:t>
            </a:r>
            <a:r>
              <a:rPr lang="en-US" sz="2800" b="1" baseline="-250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2</a:t>
            </a:r>
            <a:r>
              <a:rPr lang="en-US" sz="2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(on)</a:t>
            </a:r>
            <a:r>
              <a:rPr lang="ar-SY" sz="2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ar-SY" sz="2800" b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</a:t>
            </a:r>
            <a:r>
              <a:rPr lang="ar-SY" sz="2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en-US" sz="2800" b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v</a:t>
            </a:r>
            <a:r>
              <a:rPr lang="en-US" sz="2800" b="1" baseline="-25000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L</a:t>
            </a:r>
            <a:r>
              <a:rPr lang="en-US" sz="2800" b="1" baseline="-250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en-US" sz="2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= -U</a:t>
            </a:r>
            <a:r>
              <a:rPr lang="en-US" sz="2800" b="1" baseline="-250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S </a:t>
            </a:r>
            <a:r>
              <a:rPr lang="en-US" sz="2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/ 2</a:t>
            </a:r>
            <a:endParaRPr lang="ar-SY" sz="2800" b="1" dirty="0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صورة 8" descr="power2_fig2_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2794" y="500042"/>
            <a:ext cx="3207636" cy="1868656"/>
          </a:xfrm>
          <a:prstGeom prst="rect">
            <a:avLst/>
          </a:prstGeom>
        </p:spPr>
      </p:pic>
      <p:sp>
        <p:nvSpPr>
          <p:cNvPr id="10" name="شكل بيضاوي 9"/>
          <p:cNvSpPr/>
          <p:nvPr/>
        </p:nvSpPr>
        <p:spPr>
          <a:xfrm>
            <a:off x="1547664" y="3140968"/>
            <a:ext cx="504056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1" name="شكل بيضاوي 10"/>
          <p:cNvSpPr/>
          <p:nvPr/>
        </p:nvSpPr>
        <p:spPr>
          <a:xfrm>
            <a:off x="2872654" y="1599748"/>
            <a:ext cx="571504" cy="642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2" name="شكل بيضاوي 11"/>
          <p:cNvSpPr/>
          <p:nvPr/>
        </p:nvSpPr>
        <p:spPr>
          <a:xfrm>
            <a:off x="1835696" y="3140968"/>
            <a:ext cx="666312" cy="2840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3" name="شكل بيضاوي 12"/>
          <p:cNvSpPr/>
          <p:nvPr/>
        </p:nvSpPr>
        <p:spPr>
          <a:xfrm>
            <a:off x="2871556" y="857232"/>
            <a:ext cx="571504" cy="642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4" name="عنصر نائب لرقم الشريحة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50</a:t>
            </a:fld>
            <a:endParaRPr lang="ar-SY" dirty="0"/>
          </a:p>
        </p:txBody>
      </p:sp>
      <p:sp>
        <p:nvSpPr>
          <p:cNvPr id="20" name="عنصر نائب للتاريخ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21" name="عنصر نائب للتذييل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  <p:sp>
        <p:nvSpPr>
          <p:cNvPr id="22" name="شكل بيضاوي 21"/>
          <p:cNvSpPr/>
          <p:nvPr/>
        </p:nvSpPr>
        <p:spPr>
          <a:xfrm>
            <a:off x="1499026" y="5430404"/>
            <a:ext cx="571504" cy="2857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3" name="شكل بيضاوي 22"/>
          <p:cNvSpPr/>
          <p:nvPr/>
        </p:nvSpPr>
        <p:spPr>
          <a:xfrm>
            <a:off x="1906320" y="4644586"/>
            <a:ext cx="937488" cy="357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5" name="مربع نص 24"/>
          <p:cNvSpPr txBox="1"/>
          <p:nvPr/>
        </p:nvSpPr>
        <p:spPr>
          <a:xfrm>
            <a:off x="3563888" y="5210036"/>
            <a:ext cx="521497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en-US" sz="2800" b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ar-SY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ar-SY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ar-SY" sz="2800" b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</a:t>
            </a:r>
            <a:r>
              <a:rPr lang="ar-SY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T</a:t>
            </a:r>
            <a:r>
              <a:rPr lang="en-US" sz="2800" b="1" baseline="-250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1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(on)</a:t>
            </a:r>
            <a:r>
              <a:rPr lang="ar-SY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ar-SY" sz="2800" b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</a:t>
            </a:r>
            <a:r>
              <a:rPr lang="ar-SY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en-US" sz="2800" b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v</a:t>
            </a:r>
            <a:r>
              <a:rPr lang="en-US" sz="2800" b="1" baseline="-25000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L</a:t>
            </a:r>
            <a:r>
              <a:rPr lang="en-US" sz="2800" b="1" baseline="-250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= U</a:t>
            </a:r>
            <a:r>
              <a:rPr lang="en-US" sz="2800" b="1" baseline="-250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S 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/ 2</a:t>
            </a:r>
            <a:endParaRPr lang="ar-SY" sz="2800" b="1" dirty="0" smtClean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63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5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68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5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73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7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  <p:bldP spid="18" grpId="0"/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  <p:bldP spid="22" grpId="0" animBg="1"/>
      <p:bldP spid="22" grpId="1" animBg="1"/>
      <p:bldP spid="23" grpId="0" animBg="1"/>
      <p:bldP spid="2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5148064" y="1089025"/>
          <a:ext cx="1619250" cy="911225"/>
        </p:xfrm>
        <a:graphic>
          <a:graphicData uri="http://schemas.openxmlformats.org/presentationml/2006/ole">
            <p:oleObj spid="_x0000_s239618" name="Equation" r:id="rId3" imgW="812520" imgH="457200" progId="Equation.DSMT4">
              <p:embed/>
            </p:oleObj>
          </a:graphicData>
        </a:graphic>
      </p:graphicFrame>
      <p:graphicFrame>
        <p:nvGraphicFramePr>
          <p:cNvPr id="23" name="Object 3"/>
          <p:cNvGraphicFramePr>
            <a:graphicFrameLocks noChangeAspect="1"/>
          </p:cNvGraphicFramePr>
          <p:nvPr/>
        </p:nvGraphicFramePr>
        <p:xfrm>
          <a:off x="4427984" y="2780928"/>
          <a:ext cx="3060700" cy="909637"/>
        </p:xfrm>
        <a:graphic>
          <a:graphicData uri="http://schemas.openxmlformats.org/presentationml/2006/ole">
            <p:oleObj spid="_x0000_s239619" name="Equation" r:id="rId4" imgW="1536480" imgH="457200" progId="Equation.DSMT4">
              <p:embed/>
            </p:oleObj>
          </a:graphicData>
        </a:graphic>
      </p:graphicFrame>
      <p:sp>
        <p:nvSpPr>
          <p:cNvPr id="26" name="مربع نص 25"/>
          <p:cNvSpPr txBox="1"/>
          <p:nvPr/>
        </p:nvSpPr>
        <p:spPr>
          <a:xfrm>
            <a:off x="3929058" y="689304"/>
            <a:ext cx="485775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solidFill>
                  <a:srgbClr val="00B050"/>
                </a:solidFill>
                <a:cs typeface="Simplified Arabic" pitchFamily="2" charset="-78"/>
              </a:rPr>
              <a:t>معادلة الجبهة الصاعدة لـ </a:t>
            </a:r>
            <a:r>
              <a:rPr lang="en-US" sz="2800" b="1" dirty="0" err="1" smtClean="0">
                <a:solidFill>
                  <a:srgbClr val="00B05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 err="1" smtClean="0">
                <a:solidFill>
                  <a:srgbClr val="00B050"/>
                </a:solidFill>
                <a:cs typeface="Simplified Arabic" pitchFamily="2" charset="-78"/>
              </a:rPr>
              <a:t>c</a:t>
            </a:r>
            <a:endParaRPr lang="ar-SY" sz="2800" b="1" baseline="-25000" dirty="0" smtClean="0">
              <a:solidFill>
                <a:srgbClr val="00B050"/>
              </a:solidFill>
              <a:cs typeface="Simplified Arabic" pitchFamily="2" charset="-78"/>
            </a:endParaRPr>
          </a:p>
        </p:txBody>
      </p:sp>
      <p:sp>
        <p:nvSpPr>
          <p:cNvPr id="27" name="مربع نص 26"/>
          <p:cNvSpPr txBox="1"/>
          <p:nvPr/>
        </p:nvSpPr>
        <p:spPr>
          <a:xfrm>
            <a:off x="3500430" y="1831951"/>
            <a:ext cx="5357850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solidFill>
                  <a:srgbClr val="00B050"/>
                </a:solidFill>
                <a:cs typeface="Simplified Arabic" pitchFamily="2" charset="-78"/>
              </a:rPr>
              <a:t>عند تقاطع الجبهة الصاعدة مع الإشارة </a:t>
            </a:r>
            <a:r>
              <a:rPr lang="ar-SY" sz="2800" b="1" dirty="0" err="1" smtClean="0">
                <a:solidFill>
                  <a:srgbClr val="00B050"/>
                </a:solidFill>
                <a:cs typeface="Simplified Arabic" pitchFamily="2" charset="-78"/>
              </a:rPr>
              <a:t>المرجعية </a:t>
            </a:r>
            <a:r>
              <a:rPr lang="ar-SY" sz="2800" b="1" dirty="0" smtClean="0">
                <a:solidFill>
                  <a:srgbClr val="00B050"/>
                </a:solidFill>
                <a:cs typeface="Simplified Arabic" pitchFamily="2" charset="-78"/>
              </a:rPr>
              <a:t>(لحظة الإبدال </a:t>
            </a:r>
            <a:r>
              <a:rPr lang="en-US" sz="2800" b="1" dirty="0" smtClean="0">
                <a:solidFill>
                  <a:srgbClr val="00B050"/>
                </a:solidFill>
                <a:cs typeface="Simplified Arabic" pitchFamily="2" charset="-78"/>
              </a:rPr>
              <a:t> t</a:t>
            </a:r>
            <a:r>
              <a:rPr lang="en-US" sz="2800" b="1" baseline="-25000" dirty="0" smtClean="0">
                <a:solidFill>
                  <a:srgbClr val="00B050"/>
                </a:solidFill>
                <a:cs typeface="Simplified Arabic" pitchFamily="2" charset="-78"/>
              </a:rPr>
              <a:t>1</a:t>
            </a:r>
            <a:r>
              <a:rPr lang="ar-SY" sz="2800" b="1" dirty="0" smtClean="0">
                <a:solidFill>
                  <a:srgbClr val="00B050"/>
                </a:solidFill>
                <a:cs typeface="Simplified Arabic" pitchFamily="2" charset="-78"/>
              </a:rPr>
              <a:t>):</a:t>
            </a:r>
          </a:p>
        </p:txBody>
      </p:sp>
      <p:sp>
        <p:nvSpPr>
          <p:cNvPr id="19" name="مربع نص 18"/>
          <p:cNvSpPr txBox="1"/>
          <p:nvPr/>
        </p:nvSpPr>
        <p:spPr>
          <a:xfrm>
            <a:off x="357158" y="285728"/>
            <a:ext cx="84296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</a:rPr>
              <a:t>تغير القيمة المتوسطة لجهد الخرج خلال كل دور موجة حاملة </a:t>
            </a:r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</a:rPr>
              <a:t>T</a:t>
            </a:r>
            <a:r>
              <a:rPr lang="en-US" sz="2800" b="1" baseline="-25000" dirty="0" smtClean="0">
                <a:solidFill>
                  <a:srgbClr val="0070C0"/>
                </a:solidFill>
                <a:cs typeface="Simplified Arabic" pitchFamily="2" charset="-78"/>
              </a:rPr>
              <a:t>C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sp>
        <p:nvSpPr>
          <p:cNvPr id="17" name="عنصر نائب لرقم الشريحة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51</a:t>
            </a:fld>
            <a:endParaRPr lang="ar-SY" dirty="0"/>
          </a:p>
        </p:txBody>
      </p:sp>
      <p:sp>
        <p:nvSpPr>
          <p:cNvPr id="18" name="عنصر نائب للتاريخ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20" name="عنصر نائب للتذييل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  <p:pic>
        <p:nvPicPr>
          <p:cNvPr id="25" name="صورة 24" descr="power2_fig2_11_modified.bmp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3528" y="836712"/>
            <a:ext cx="3265024" cy="3744476"/>
          </a:xfrm>
          <a:prstGeom prst="rect">
            <a:avLst/>
          </a:prstGeom>
        </p:spPr>
      </p:pic>
      <p:graphicFrame>
        <p:nvGraphicFramePr>
          <p:cNvPr id="29" name="Object 3"/>
          <p:cNvGraphicFramePr>
            <a:graphicFrameLocks noChangeAspect="1"/>
          </p:cNvGraphicFramePr>
          <p:nvPr/>
        </p:nvGraphicFramePr>
        <p:xfrm>
          <a:off x="4427984" y="3501008"/>
          <a:ext cx="2227262" cy="833438"/>
        </p:xfrm>
        <a:graphic>
          <a:graphicData uri="http://schemas.openxmlformats.org/presentationml/2006/ole">
            <p:oleObj spid="_x0000_s239623" name="Equation" r:id="rId6" imgW="1117440" imgH="419040" progId="Equation.DSMT4">
              <p:embed/>
            </p:oleObj>
          </a:graphicData>
        </a:graphic>
      </p:graphicFrame>
      <p:graphicFrame>
        <p:nvGraphicFramePr>
          <p:cNvPr id="30" name="Object 3"/>
          <p:cNvGraphicFramePr>
            <a:graphicFrameLocks noChangeAspect="1"/>
          </p:cNvGraphicFramePr>
          <p:nvPr/>
        </p:nvGraphicFramePr>
        <p:xfrm>
          <a:off x="4414118" y="4581128"/>
          <a:ext cx="1670050" cy="911225"/>
        </p:xfrm>
        <a:graphic>
          <a:graphicData uri="http://schemas.openxmlformats.org/presentationml/2006/ole">
            <p:oleObj spid="_x0000_s239624" name="Equation" r:id="rId7" imgW="838080" imgH="457200" progId="Equation.DSMT4">
              <p:embed/>
            </p:oleObj>
          </a:graphicData>
        </a:graphic>
      </p:graphicFrame>
      <p:sp>
        <p:nvSpPr>
          <p:cNvPr id="31" name="مربع نص 30"/>
          <p:cNvSpPr txBox="1"/>
          <p:nvPr/>
        </p:nvSpPr>
        <p:spPr>
          <a:xfrm>
            <a:off x="3963258" y="4149080"/>
            <a:ext cx="485775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solidFill>
                  <a:srgbClr val="00B050"/>
                </a:solidFill>
                <a:cs typeface="Simplified Arabic" pitchFamily="2" charset="-78"/>
              </a:rPr>
              <a:t>معادلة الجبهة الهابطة لـ </a:t>
            </a:r>
            <a:r>
              <a:rPr lang="en-US" sz="2800" b="1" dirty="0" err="1" smtClean="0">
                <a:solidFill>
                  <a:srgbClr val="00B05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 err="1" smtClean="0">
                <a:solidFill>
                  <a:srgbClr val="00B050"/>
                </a:solidFill>
                <a:cs typeface="Simplified Arabic" pitchFamily="2" charset="-78"/>
              </a:rPr>
              <a:t>c</a:t>
            </a:r>
            <a:endParaRPr lang="ar-SY" sz="2800" b="1" baseline="-25000" dirty="0" smtClean="0">
              <a:solidFill>
                <a:srgbClr val="00B050"/>
              </a:solidFill>
              <a:cs typeface="Simplified Arabic" pitchFamily="2" charset="-78"/>
            </a:endParaRPr>
          </a:p>
        </p:txBody>
      </p:sp>
      <p:sp>
        <p:nvSpPr>
          <p:cNvPr id="32" name="مربع نص 31"/>
          <p:cNvSpPr txBox="1"/>
          <p:nvPr/>
        </p:nvSpPr>
        <p:spPr>
          <a:xfrm>
            <a:off x="971600" y="5229200"/>
            <a:ext cx="792088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solidFill>
                  <a:srgbClr val="00B050"/>
                </a:solidFill>
                <a:cs typeface="Simplified Arabic" pitchFamily="2" charset="-78"/>
              </a:rPr>
              <a:t>عند تقاطع الجبهة الهابطة مع المرجعية (لحظة الإبدال </a:t>
            </a:r>
            <a:r>
              <a:rPr lang="en-US" sz="2800" b="1" dirty="0" smtClean="0">
                <a:solidFill>
                  <a:srgbClr val="00B050"/>
                </a:solidFill>
                <a:cs typeface="Simplified Arabic" pitchFamily="2" charset="-78"/>
              </a:rPr>
              <a:t> t</a:t>
            </a:r>
            <a:r>
              <a:rPr lang="en-US" sz="2800" b="1" baseline="-25000" dirty="0" smtClean="0">
                <a:solidFill>
                  <a:srgbClr val="00B050"/>
                </a:solidFill>
                <a:cs typeface="Simplified Arabic" pitchFamily="2" charset="-78"/>
              </a:rPr>
              <a:t>2</a:t>
            </a:r>
            <a:r>
              <a:rPr lang="ar-SY" sz="2800" b="1" dirty="0" err="1" smtClean="0">
                <a:solidFill>
                  <a:srgbClr val="00B050"/>
                </a:solidFill>
                <a:cs typeface="Simplified Arabic" pitchFamily="2" charset="-78"/>
              </a:rPr>
              <a:t>):</a:t>
            </a:r>
            <a:endParaRPr lang="ar-SY" sz="2800" b="1" dirty="0" smtClean="0">
              <a:solidFill>
                <a:srgbClr val="00B050"/>
              </a:solidFill>
              <a:cs typeface="Simplified Arabic" pitchFamily="2" charset="-78"/>
            </a:endParaRPr>
          </a:p>
        </p:txBody>
      </p:sp>
      <p:graphicFrame>
        <p:nvGraphicFramePr>
          <p:cNvPr id="239625" name="Object 9"/>
          <p:cNvGraphicFramePr>
            <a:graphicFrameLocks noChangeAspect="1"/>
          </p:cNvGraphicFramePr>
          <p:nvPr/>
        </p:nvGraphicFramePr>
        <p:xfrm>
          <a:off x="1403648" y="5661248"/>
          <a:ext cx="3189287" cy="911225"/>
        </p:xfrm>
        <a:graphic>
          <a:graphicData uri="http://schemas.openxmlformats.org/presentationml/2006/ole">
            <p:oleObj spid="_x0000_s239625" name="Equation" r:id="rId8" imgW="1600200" imgH="457200" progId="Equation.DSMT4">
              <p:embed/>
            </p:oleObj>
          </a:graphicData>
        </a:graphic>
      </p:graphicFrame>
      <p:graphicFrame>
        <p:nvGraphicFramePr>
          <p:cNvPr id="33" name="Object 9"/>
          <p:cNvGraphicFramePr>
            <a:graphicFrameLocks noChangeAspect="1"/>
          </p:cNvGraphicFramePr>
          <p:nvPr/>
        </p:nvGraphicFramePr>
        <p:xfrm>
          <a:off x="5436096" y="5724748"/>
          <a:ext cx="2303463" cy="784225"/>
        </p:xfrm>
        <a:graphic>
          <a:graphicData uri="http://schemas.openxmlformats.org/presentationml/2006/ole">
            <p:oleObj spid="_x0000_s239626" name="Equation" r:id="rId9" imgW="1155600" imgH="393480" progId="Equation.DSMT4">
              <p:embed/>
            </p:oleObj>
          </a:graphicData>
        </a:graphic>
      </p:graphicFrame>
      <p:graphicFrame>
        <p:nvGraphicFramePr>
          <p:cNvPr id="34" name="Object 9"/>
          <p:cNvGraphicFramePr>
            <a:graphicFrameLocks noChangeAspect="1"/>
          </p:cNvGraphicFramePr>
          <p:nvPr/>
        </p:nvGraphicFramePr>
        <p:xfrm>
          <a:off x="4716016" y="5965254"/>
          <a:ext cx="379412" cy="303213"/>
        </p:xfrm>
        <a:graphic>
          <a:graphicData uri="http://schemas.openxmlformats.org/presentationml/2006/ole">
            <p:oleObj spid="_x0000_s239627" name="Equation" r:id="rId10" imgW="190440" imgH="152280" progId="Equation.DSMT4">
              <p:embed/>
            </p:oleObj>
          </a:graphicData>
        </a:graphic>
      </p:graphicFrame>
      <p:sp>
        <p:nvSpPr>
          <p:cNvPr id="21" name="شكل بيضاوي 20"/>
          <p:cNvSpPr/>
          <p:nvPr/>
        </p:nvSpPr>
        <p:spPr>
          <a:xfrm>
            <a:off x="1515412" y="1655304"/>
            <a:ext cx="144016" cy="144016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شكل بيضاوي 21"/>
          <p:cNvSpPr/>
          <p:nvPr/>
        </p:nvSpPr>
        <p:spPr>
          <a:xfrm>
            <a:off x="1907704" y="1602296"/>
            <a:ext cx="144016" cy="144016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9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9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31" grpId="0"/>
      <p:bldP spid="32" grpId="0"/>
      <p:bldP spid="21" grpId="0" animBg="1"/>
      <p:bldP spid="21" grpId="1" animBg="1"/>
      <p:bldP spid="2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مستطيل 11"/>
          <p:cNvSpPr/>
          <p:nvPr/>
        </p:nvSpPr>
        <p:spPr>
          <a:xfrm>
            <a:off x="357158" y="5072074"/>
            <a:ext cx="8429684" cy="142876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rect">
              <a:fillToRect l="100000" t="100000"/>
            </a:path>
            <a:tileRect r="-100000" b="-100000"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8" name="مربع نص 27"/>
          <p:cNvSpPr txBox="1"/>
          <p:nvPr/>
        </p:nvSpPr>
        <p:spPr>
          <a:xfrm>
            <a:off x="357158" y="5115839"/>
            <a:ext cx="8358246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cs typeface="Simplified Arabic" pitchFamily="2" charset="-78"/>
              </a:rPr>
              <a:t>إذاً القيمة المتوسطة لجهد الخرج خلال دور الإشارة الحاملة تتناسب مع </a:t>
            </a:r>
            <a:r>
              <a:rPr lang="ar-SY" sz="2800" b="1" dirty="0" err="1" smtClean="0">
                <a:cs typeface="Simplified Arabic" pitchFamily="2" charset="-78"/>
              </a:rPr>
              <a:t>مطال</a:t>
            </a:r>
            <a:r>
              <a:rPr lang="ar-SY" sz="2800" b="1" dirty="0" smtClean="0">
                <a:cs typeface="Simplified Arabic" pitchFamily="2" charset="-78"/>
              </a:rPr>
              <a:t> الإشارة </a:t>
            </a:r>
            <a:r>
              <a:rPr lang="ar-SY" sz="2800" b="1" dirty="0" err="1" smtClean="0">
                <a:cs typeface="Simplified Arabic" pitchFamily="2" charset="-78"/>
              </a:rPr>
              <a:t>الجيبية</a:t>
            </a:r>
            <a:r>
              <a:rPr lang="ar-SY" sz="2800" b="1" dirty="0" smtClean="0">
                <a:cs typeface="Simplified Arabic" pitchFamily="2" charset="-78"/>
              </a:rPr>
              <a:t> (المرجعية) في لحظة التقاطع وتساوي عند القمة </a:t>
            </a:r>
            <a:r>
              <a:rPr lang="en-US" sz="2800" b="1" dirty="0" err="1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800" b="1" baseline="-25000" dirty="0" err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dirty="0" err="1" smtClean="0">
                <a:latin typeface="Times New Roman" pitchFamily="18" charset="0"/>
                <a:cs typeface="Times New Roman" pitchFamily="18" charset="0"/>
              </a:rPr>
              <a:t>×U</a:t>
            </a:r>
            <a:r>
              <a:rPr lang="en-US" sz="2800" b="1" baseline="-25000" dirty="0" err="1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/2</a:t>
            </a:r>
            <a:r>
              <a:rPr lang="ar-SY" sz="2800" b="1" dirty="0" smtClean="0">
                <a:cs typeface="Simplified Arabic" pitchFamily="2" charset="-78"/>
              </a:rPr>
              <a:t>. (هذه الإشارة هي المركبة الأساسية) </a:t>
            </a:r>
          </a:p>
        </p:txBody>
      </p:sp>
      <p:sp>
        <p:nvSpPr>
          <p:cNvPr id="19" name="مربع نص 18"/>
          <p:cNvSpPr txBox="1"/>
          <p:nvPr/>
        </p:nvSpPr>
        <p:spPr>
          <a:xfrm>
            <a:off x="357158" y="260648"/>
            <a:ext cx="84296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 smtClean="0">
                <a:solidFill>
                  <a:srgbClr val="00B050"/>
                </a:solidFill>
                <a:cs typeface="Simplified Arabic" pitchFamily="2" charset="-78"/>
              </a:rPr>
              <a:t>القيمة المتوسطة لجهد الخرج خلال دور الموجة الحاملة 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b="1" baseline="-250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endParaRPr lang="ar-SY" sz="2800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عنصر نائب لرقم الشريحة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52</a:t>
            </a:fld>
            <a:endParaRPr lang="ar-SY" dirty="0"/>
          </a:p>
        </p:txBody>
      </p:sp>
      <p:sp>
        <p:nvSpPr>
          <p:cNvPr id="18" name="عنصر نائب للتاريخ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20" name="عنصر نائب للتذييل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  <p:pic>
        <p:nvPicPr>
          <p:cNvPr id="25" name="صورة 24" descr="power2_fig2_11_modified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528" y="836712"/>
            <a:ext cx="3265024" cy="3744476"/>
          </a:xfrm>
          <a:prstGeom prst="rect">
            <a:avLst/>
          </a:prstGeom>
        </p:spPr>
      </p:pic>
      <p:graphicFrame>
        <p:nvGraphicFramePr>
          <p:cNvPr id="509958" name="Object 6"/>
          <p:cNvGraphicFramePr>
            <a:graphicFrameLocks noChangeAspect="1"/>
          </p:cNvGraphicFramePr>
          <p:nvPr/>
        </p:nvGraphicFramePr>
        <p:xfrm>
          <a:off x="4154488" y="692696"/>
          <a:ext cx="4046537" cy="860425"/>
        </p:xfrm>
        <a:graphic>
          <a:graphicData uri="http://schemas.openxmlformats.org/presentationml/2006/ole">
            <p:oleObj spid="_x0000_s509958" name="Equation" r:id="rId4" imgW="2031840" imgH="431640" progId="Equation.DSMT4">
              <p:embed/>
            </p:oleObj>
          </a:graphicData>
        </a:graphic>
      </p:graphicFrame>
      <p:sp>
        <p:nvSpPr>
          <p:cNvPr id="10" name="مربع نص 9"/>
          <p:cNvSpPr txBox="1"/>
          <p:nvPr/>
        </p:nvSpPr>
        <p:spPr>
          <a:xfrm>
            <a:off x="323528" y="2329716"/>
            <a:ext cx="84296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 smtClean="0">
                <a:solidFill>
                  <a:srgbClr val="00B050"/>
                </a:solidFill>
                <a:cs typeface="Simplified Arabic" pitchFamily="2" charset="-78"/>
              </a:rPr>
              <a:t>بتعويض قيم 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b="1" baseline="-250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ar-SY" sz="2800" b="1" dirty="0" smtClean="0">
                <a:solidFill>
                  <a:srgbClr val="00B050"/>
                </a:solidFill>
                <a:cs typeface="Simplified Arabic" pitchFamily="2" charset="-78"/>
              </a:rPr>
              <a:t> و 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b="1" baseline="-250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ar-SY" sz="2800" b="1" dirty="0" smtClean="0">
                <a:solidFill>
                  <a:srgbClr val="00B050"/>
                </a:solidFill>
                <a:cs typeface="Simplified Arabic" pitchFamily="2" charset="-78"/>
              </a:rPr>
              <a:t> نحصل </a:t>
            </a:r>
            <a:r>
              <a:rPr lang="ar-SY" sz="2800" b="1" dirty="0" err="1" smtClean="0">
                <a:solidFill>
                  <a:srgbClr val="00B050"/>
                </a:solidFill>
                <a:cs typeface="Simplified Arabic" pitchFamily="2" charset="-78"/>
              </a:rPr>
              <a:t>على:</a:t>
            </a:r>
            <a:endParaRPr lang="ar-SY" sz="2800" b="1" dirty="0">
              <a:solidFill>
                <a:srgbClr val="00B050"/>
              </a:solidFill>
              <a:cs typeface="Simplified Arabic" pitchFamily="2" charset="-78"/>
            </a:endParaRPr>
          </a:p>
        </p:txBody>
      </p:sp>
      <p:graphicFrame>
        <p:nvGraphicFramePr>
          <p:cNvPr id="11" name="Object 6"/>
          <p:cNvGraphicFramePr>
            <a:graphicFrameLocks noChangeAspect="1"/>
          </p:cNvGraphicFramePr>
          <p:nvPr/>
        </p:nvGraphicFramePr>
        <p:xfrm>
          <a:off x="4343400" y="2856607"/>
          <a:ext cx="3667125" cy="860425"/>
        </p:xfrm>
        <a:graphic>
          <a:graphicData uri="http://schemas.openxmlformats.org/presentationml/2006/ole">
            <p:oleObj spid="_x0000_s509959" name="Equation" r:id="rId5" imgW="1841400" imgH="431640" progId="Equation.DSMT4">
              <p:embed/>
            </p:oleObj>
          </a:graphicData>
        </a:graphic>
      </p:graphicFrame>
      <p:sp>
        <p:nvSpPr>
          <p:cNvPr id="13" name="مربع نص 12"/>
          <p:cNvSpPr txBox="1"/>
          <p:nvPr/>
        </p:nvSpPr>
        <p:spPr>
          <a:xfrm>
            <a:off x="323528" y="3697868"/>
            <a:ext cx="84296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 smtClean="0">
                <a:solidFill>
                  <a:srgbClr val="00B050"/>
                </a:solidFill>
                <a:cs typeface="Simplified Arabic" pitchFamily="2" charset="-78"/>
              </a:rPr>
              <a:t>بفرض أن </a:t>
            </a:r>
            <a:r>
              <a:rPr lang="en-US" sz="2800" b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="1" baseline="-25000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&gt;&gt;</a:t>
            </a:r>
            <a:r>
              <a:rPr lang="en-US" sz="2800" b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="1" baseline="-25000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ar-SY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ar-SY" sz="2800" b="1" dirty="0" err="1" smtClean="0">
                <a:solidFill>
                  <a:srgbClr val="00B050"/>
                </a:solidFill>
                <a:cs typeface="Simplified Arabic" pitchFamily="2" charset="-78"/>
              </a:rPr>
              <a:t>يصبح:</a:t>
            </a:r>
            <a:endParaRPr lang="ar-SY" sz="2800" b="1" dirty="0">
              <a:solidFill>
                <a:srgbClr val="00B050"/>
              </a:solidFill>
              <a:cs typeface="Simplified Arabic" pitchFamily="2" charset="-78"/>
            </a:endParaRPr>
          </a:p>
        </p:txBody>
      </p:sp>
      <p:graphicFrame>
        <p:nvGraphicFramePr>
          <p:cNvPr id="14" name="Object 6"/>
          <p:cNvGraphicFramePr>
            <a:graphicFrameLocks noChangeAspect="1"/>
          </p:cNvGraphicFramePr>
          <p:nvPr/>
        </p:nvGraphicFramePr>
        <p:xfrm>
          <a:off x="6732240" y="4155356"/>
          <a:ext cx="1947862" cy="785812"/>
        </p:xfrm>
        <a:graphic>
          <a:graphicData uri="http://schemas.openxmlformats.org/presentationml/2006/ole">
            <p:oleObj spid="_x0000_s509960" name="Equation" r:id="rId6" imgW="977760" imgH="393480" progId="Equation.DSMT4">
              <p:embed/>
            </p:oleObj>
          </a:graphicData>
        </a:graphic>
      </p:graphicFrame>
      <p:graphicFrame>
        <p:nvGraphicFramePr>
          <p:cNvPr id="15" name="Object 6"/>
          <p:cNvGraphicFramePr>
            <a:graphicFrameLocks noChangeAspect="1"/>
          </p:cNvGraphicFramePr>
          <p:nvPr/>
        </p:nvGraphicFramePr>
        <p:xfrm>
          <a:off x="3923928" y="4321250"/>
          <a:ext cx="2325688" cy="454025"/>
        </p:xfrm>
        <a:graphic>
          <a:graphicData uri="http://schemas.openxmlformats.org/presentationml/2006/ole">
            <p:oleObj spid="_x0000_s509961" name="Equation" r:id="rId7" imgW="1168200" imgH="228600" progId="Equation.DSMT4">
              <p:embed/>
            </p:oleObj>
          </a:graphicData>
        </a:graphic>
      </p:graphicFrame>
      <p:graphicFrame>
        <p:nvGraphicFramePr>
          <p:cNvPr id="16" name="Object 6"/>
          <p:cNvGraphicFramePr>
            <a:graphicFrameLocks noChangeAspect="1"/>
          </p:cNvGraphicFramePr>
          <p:nvPr/>
        </p:nvGraphicFramePr>
        <p:xfrm>
          <a:off x="6228184" y="4396656"/>
          <a:ext cx="379412" cy="303212"/>
        </p:xfrm>
        <a:graphic>
          <a:graphicData uri="http://schemas.openxmlformats.org/presentationml/2006/ole">
            <p:oleObj spid="_x0000_s509962" name="Equation" r:id="rId8" imgW="190440" imgH="152280" progId="Equation.DSMT4">
              <p:embed/>
            </p:oleObj>
          </a:graphicData>
        </a:graphic>
      </p:graphicFrame>
      <p:graphicFrame>
        <p:nvGraphicFramePr>
          <p:cNvPr id="509963" name="Object 11"/>
          <p:cNvGraphicFramePr>
            <a:graphicFrameLocks noChangeAspect="1"/>
          </p:cNvGraphicFramePr>
          <p:nvPr/>
        </p:nvGraphicFramePr>
        <p:xfrm>
          <a:off x="3928914" y="1515443"/>
          <a:ext cx="2227262" cy="833437"/>
        </p:xfrm>
        <a:graphic>
          <a:graphicData uri="http://schemas.openxmlformats.org/presentationml/2006/ole">
            <p:oleObj spid="_x0000_s509963" name="Equation" r:id="rId9" imgW="1117440" imgH="419040" progId="Equation.DSMT4">
              <p:embed/>
            </p:oleObj>
          </a:graphicData>
        </a:graphic>
      </p:graphicFrame>
      <p:graphicFrame>
        <p:nvGraphicFramePr>
          <p:cNvPr id="509964" name="Object 9"/>
          <p:cNvGraphicFramePr>
            <a:graphicFrameLocks noChangeAspect="1"/>
          </p:cNvGraphicFramePr>
          <p:nvPr/>
        </p:nvGraphicFramePr>
        <p:xfrm>
          <a:off x="6445001" y="1540049"/>
          <a:ext cx="2303463" cy="784225"/>
        </p:xfrm>
        <a:graphic>
          <a:graphicData uri="http://schemas.openxmlformats.org/presentationml/2006/ole">
            <p:oleObj spid="_x0000_s509964" name="Equation" r:id="rId10" imgW="1155600" imgH="393480" progId="Equation.DSMT4">
              <p:embed/>
            </p:oleObj>
          </a:graphicData>
        </a:graphic>
      </p:graphicFrame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99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99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9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09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099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099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8" grpId="0"/>
      <p:bldP spid="10" grpId="0"/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مربع نص 20"/>
          <p:cNvSpPr txBox="1"/>
          <p:nvPr/>
        </p:nvSpPr>
        <p:spPr>
          <a:xfrm>
            <a:off x="461666" y="976998"/>
            <a:ext cx="157163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1">
            <a:spAutoFit/>
          </a:bodyPr>
          <a:lstStyle/>
          <a:p>
            <a:pPr algn="ctr"/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×U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/2</a:t>
            </a:r>
            <a:endParaRPr lang="ar-SY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901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7356" y="997849"/>
            <a:ext cx="6057900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53</a:t>
            </a:fld>
            <a:endParaRPr lang="ar-SY" dirty="0"/>
          </a:p>
        </p:txBody>
      </p:sp>
      <p:sp>
        <p:nvSpPr>
          <p:cNvPr id="6" name="مربع نص 5"/>
          <p:cNvSpPr txBox="1"/>
          <p:nvPr/>
        </p:nvSpPr>
        <p:spPr>
          <a:xfrm>
            <a:off x="2571736" y="354907"/>
            <a:ext cx="2000264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1">
            <a:spAutoFit/>
          </a:bodyPr>
          <a:lstStyle/>
          <a:p>
            <a:pPr algn="ctr"/>
            <a:r>
              <a:rPr lang="ar-SY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المركبة الأساسية</a:t>
            </a:r>
            <a:endParaRPr lang="ar-SY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" name="رابط كسهم مستقيم 7"/>
          <p:cNvCxnSpPr>
            <a:stCxn id="6" idx="3"/>
          </p:cNvCxnSpPr>
          <p:nvPr/>
        </p:nvCxnSpPr>
        <p:spPr>
          <a:xfrm>
            <a:off x="4572000" y="570351"/>
            <a:ext cx="357190" cy="64181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مربع نص 12"/>
          <p:cNvSpPr txBox="1"/>
          <p:nvPr/>
        </p:nvSpPr>
        <p:spPr>
          <a:xfrm>
            <a:off x="1571604" y="2712361"/>
            <a:ext cx="6143668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1">
            <a:spAutoFit/>
          </a:bodyPr>
          <a:lstStyle/>
          <a:p>
            <a:pPr algn="ctr"/>
            <a:r>
              <a:rPr lang="ar-SY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تغير القيمة المتوسطة لجهد الخرج مع الموجة الحاملة</a:t>
            </a:r>
            <a:endParaRPr lang="ar-SY" sz="28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4" name="رابط كسهم مستقيم 13"/>
          <p:cNvCxnSpPr/>
          <p:nvPr/>
        </p:nvCxnSpPr>
        <p:spPr>
          <a:xfrm rot="16200000" flipV="1">
            <a:off x="4320838" y="2392020"/>
            <a:ext cx="573763" cy="71438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رابط كسهم مستقيم 21"/>
          <p:cNvCxnSpPr/>
          <p:nvPr/>
        </p:nvCxnSpPr>
        <p:spPr>
          <a:xfrm>
            <a:off x="1850413" y="1166852"/>
            <a:ext cx="3643338" cy="1588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مربع نص 14"/>
          <p:cNvSpPr txBox="1"/>
          <p:nvPr/>
        </p:nvSpPr>
        <p:spPr>
          <a:xfrm>
            <a:off x="285720" y="3340149"/>
            <a:ext cx="8572560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ملاحظة </a:t>
            </a:r>
            <a:r>
              <a:rPr lang="en-US" sz="2800" b="1" dirty="0" smtClean="0">
                <a:solidFill>
                  <a:srgbClr val="FF0000"/>
                </a:solidFill>
                <a:cs typeface="Simplified Arabic" pitchFamily="2" charset="-78"/>
              </a:rPr>
              <a:t>1</a:t>
            </a:r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: </a:t>
            </a:r>
            <a:r>
              <a:rPr lang="ar-SY" sz="2800" b="1" dirty="0" smtClean="0">
                <a:cs typeface="Simplified Arabic" pitchFamily="2" charset="-78"/>
              </a:rPr>
              <a:t>عندما تكون النسبة </a:t>
            </a:r>
            <a:r>
              <a:rPr lang="en-US" sz="2800" b="1" dirty="0" err="1" smtClean="0">
                <a:cs typeface="Simplified Arabic" pitchFamily="2" charset="-78"/>
              </a:rPr>
              <a:t>f</a:t>
            </a:r>
            <a:r>
              <a:rPr lang="en-US" sz="2800" b="1" baseline="-25000" dirty="0" err="1" smtClean="0">
                <a:cs typeface="Simplified Arabic" pitchFamily="2" charset="-78"/>
              </a:rPr>
              <a:t>c</a:t>
            </a:r>
            <a:r>
              <a:rPr lang="en-US" sz="2800" b="1" dirty="0" smtClean="0">
                <a:cs typeface="Simplified Arabic" pitchFamily="2" charset="-78"/>
              </a:rPr>
              <a:t>/</a:t>
            </a:r>
            <a:r>
              <a:rPr lang="en-US" sz="2800" b="1" dirty="0" err="1" smtClean="0">
                <a:cs typeface="Simplified Arabic" pitchFamily="2" charset="-78"/>
              </a:rPr>
              <a:t>f</a:t>
            </a:r>
            <a:r>
              <a:rPr lang="en-US" sz="2800" b="1" baseline="-25000" dirty="0" err="1" smtClean="0">
                <a:cs typeface="Simplified Arabic" pitchFamily="2" charset="-78"/>
              </a:rPr>
              <a:t>r</a:t>
            </a:r>
            <a:r>
              <a:rPr lang="ar-SY" sz="2800" b="1" dirty="0" smtClean="0">
                <a:cs typeface="Simplified Arabic" pitchFamily="2" charset="-78"/>
              </a:rPr>
              <a:t> كبيرة فإن القيم المتوسطة لجهد الخرج , في كل نصف دور للموجة الحاملة , ستلاحق القيم الآنية للإشارة المرجعية </a:t>
            </a:r>
            <a:r>
              <a:rPr lang="en-US" sz="2800" b="1" dirty="0" err="1" smtClean="0">
                <a:cs typeface="Simplified Arabic" pitchFamily="2" charset="-78"/>
              </a:rPr>
              <a:t>u</a:t>
            </a:r>
            <a:r>
              <a:rPr lang="en-US" sz="2800" b="1" baseline="-25000" dirty="0" err="1" smtClean="0">
                <a:cs typeface="Simplified Arabic" pitchFamily="2" charset="-78"/>
              </a:rPr>
              <a:t>r</a:t>
            </a:r>
            <a:r>
              <a:rPr lang="ar-SY" sz="2800" b="1" dirty="0" smtClean="0">
                <a:cs typeface="Simplified Arabic" pitchFamily="2" charset="-78"/>
              </a:rPr>
              <a:t>. أيضاً تغير القيمة الوسطية تشابه المركبة الأساسية.</a:t>
            </a:r>
          </a:p>
        </p:txBody>
      </p:sp>
      <p:sp>
        <p:nvSpPr>
          <p:cNvPr id="16" name="مربع نص 15"/>
          <p:cNvSpPr txBox="1"/>
          <p:nvPr/>
        </p:nvSpPr>
        <p:spPr>
          <a:xfrm>
            <a:off x="251520" y="4852317"/>
            <a:ext cx="8572560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ملاحظة </a:t>
            </a:r>
            <a:r>
              <a:rPr lang="en-US" sz="2800" b="1" dirty="0" smtClean="0">
                <a:solidFill>
                  <a:srgbClr val="FF0000"/>
                </a:solidFill>
                <a:cs typeface="Simplified Arabic" pitchFamily="2" charset="-78"/>
              </a:rPr>
              <a:t>2</a:t>
            </a:r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: </a:t>
            </a:r>
            <a:r>
              <a:rPr lang="ar-SY" sz="2800" b="1" dirty="0" smtClean="0">
                <a:cs typeface="Simplified Arabic" pitchFamily="2" charset="-78"/>
              </a:rPr>
              <a:t>في حالة التحكم </a:t>
            </a:r>
            <a:r>
              <a:rPr lang="en-US" sz="2800" b="1" dirty="0" smtClean="0">
                <a:cs typeface="Simplified Arabic" pitchFamily="2" charset="-78"/>
              </a:rPr>
              <a:t>SPWM</a:t>
            </a:r>
            <a:r>
              <a:rPr lang="ar-SY" sz="2800" b="1" dirty="0" smtClean="0">
                <a:cs typeface="Simplified Arabic" pitchFamily="2" charset="-78"/>
              </a:rPr>
              <a:t> وفي حالة المبدلة نصف </a:t>
            </a:r>
            <a:r>
              <a:rPr lang="ar-SY" sz="2800" b="1" dirty="0" err="1" smtClean="0">
                <a:cs typeface="Simplified Arabic" pitchFamily="2" charset="-78"/>
              </a:rPr>
              <a:t>الجسرية</a:t>
            </a:r>
            <a:r>
              <a:rPr lang="ar-SY" sz="2800" b="1" dirty="0" smtClean="0">
                <a:cs typeface="Simplified Arabic" pitchFamily="2" charset="-78"/>
              </a:rPr>
              <a:t> تلاحق المركبة الأساسية لجهد الخرج الإشارة المرجعية </a:t>
            </a:r>
            <a:r>
              <a:rPr lang="ar-SY" sz="2800" b="1" dirty="0" err="1" smtClean="0">
                <a:cs typeface="Simplified Arabic" pitchFamily="2" charset="-78"/>
              </a:rPr>
              <a:t>الجيبية</a:t>
            </a:r>
            <a:r>
              <a:rPr lang="ar-SY" sz="2800" b="1" dirty="0" smtClean="0">
                <a:cs typeface="Simplified Arabic" pitchFamily="2" charset="-78"/>
              </a:rPr>
              <a:t> بنسبة </a:t>
            </a:r>
            <a:r>
              <a:rPr lang="en-US" sz="2800" b="1" dirty="0" smtClean="0">
                <a:cs typeface="Simplified Arabic" pitchFamily="2" charset="-78"/>
              </a:rPr>
              <a:t>Us/2</a:t>
            </a:r>
            <a:r>
              <a:rPr lang="ar-SY" sz="2800" b="1" dirty="0" err="1" smtClean="0">
                <a:cs typeface="Simplified Arabic" pitchFamily="2" charset="-78"/>
              </a:rPr>
              <a:t>.</a:t>
            </a:r>
            <a:endParaRPr lang="ar-SY" sz="2800" b="1" dirty="0" smtClean="0">
              <a:cs typeface="Simplified Arabic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مستطيل مستدير الزوايا 21"/>
          <p:cNvSpPr/>
          <p:nvPr/>
        </p:nvSpPr>
        <p:spPr>
          <a:xfrm>
            <a:off x="1735921" y="5667518"/>
            <a:ext cx="5672158" cy="785818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 dirty="0">
              <a:solidFill>
                <a:schemeClr val="bg1"/>
              </a:solidFill>
            </a:endParaRPr>
          </a:p>
        </p:txBody>
      </p:sp>
      <p:sp>
        <p:nvSpPr>
          <p:cNvPr id="5" name="مربع نص 4"/>
          <p:cNvSpPr txBox="1"/>
          <p:nvPr/>
        </p:nvSpPr>
        <p:spPr>
          <a:xfrm>
            <a:off x="357158" y="1952742"/>
            <a:ext cx="8429684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خلاصة: </a:t>
            </a:r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</a:rPr>
              <a:t>يتعلق جهد الخرج في المبدلة القالبة </a:t>
            </a:r>
            <a:r>
              <a:rPr lang="ar-SY" sz="2800" b="1" dirty="0" err="1" smtClean="0">
                <a:solidFill>
                  <a:srgbClr val="0070C0"/>
                </a:solidFill>
                <a:cs typeface="Simplified Arabic" pitchFamily="2" charset="-78"/>
              </a:rPr>
              <a:t>بالاشارة</a:t>
            </a:r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</a:rPr>
              <a:t> المرجعية (جهد التحكم) من جهة </a:t>
            </a:r>
            <a:r>
              <a:rPr lang="ar-SY" sz="2800" b="1" dirty="0" err="1" smtClean="0">
                <a:solidFill>
                  <a:srgbClr val="0070C0"/>
                </a:solidFill>
                <a:cs typeface="Simplified Arabic" pitchFamily="2" charset="-78"/>
              </a:rPr>
              <a:t>وبالاشارة</a:t>
            </a:r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</a:rPr>
              <a:t> الحاملة من جهة أخرى وفق المعاملين:</a:t>
            </a:r>
          </a:p>
        </p:txBody>
      </p:sp>
      <p:grpSp>
        <p:nvGrpSpPr>
          <p:cNvPr id="2" name="مجموعة 36"/>
          <p:cNvGrpSpPr/>
          <p:nvPr/>
        </p:nvGrpSpPr>
        <p:grpSpPr>
          <a:xfrm>
            <a:off x="3927475" y="2687766"/>
            <a:ext cx="4359301" cy="963612"/>
            <a:chOff x="3998913" y="1020752"/>
            <a:chExt cx="4359301" cy="963612"/>
          </a:xfrm>
        </p:grpSpPr>
        <p:sp>
          <p:nvSpPr>
            <p:cNvPr id="15" name="مربع نص 14"/>
            <p:cNvSpPr txBox="1"/>
            <p:nvPr/>
          </p:nvSpPr>
          <p:spPr>
            <a:xfrm>
              <a:off x="4857752" y="1262706"/>
              <a:ext cx="350046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just"/>
              <a:r>
                <a:rPr lang="ar-SY" sz="2800" b="1" dirty="0" smtClean="0">
                  <a:solidFill>
                    <a:srgbClr val="C00000"/>
                  </a:solidFill>
                  <a:cs typeface="Simplified Arabic" pitchFamily="2" charset="-78"/>
                </a:rPr>
                <a:t>1. معامل تعديل المطال :</a:t>
              </a:r>
            </a:p>
          </p:txBody>
        </p:sp>
        <p:graphicFrame>
          <p:nvGraphicFramePr>
            <p:cNvPr id="17" name="Object 3"/>
            <p:cNvGraphicFramePr>
              <a:graphicFrameLocks noChangeAspect="1"/>
            </p:cNvGraphicFramePr>
            <p:nvPr/>
          </p:nvGraphicFramePr>
          <p:xfrm>
            <a:off x="3998913" y="1020752"/>
            <a:ext cx="1241425" cy="963612"/>
          </p:xfrm>
          <a:graphic>
            <a:graphicData uri="http://schemas.openxmlformats.org/presentationml/2006/ole">
              <p:oleObj spid="_x0000_s245762" name="Equation" r:id="rId3" imgW="622080" imgH="482400" progId="Equation.DSMT4">
                <p:embed/>
              </p:oleObj>
            </a:graphicData>
          </a:graphic>
        </p:graphicFrame>
      </p:grpSp>
      <p:grpSp>
        <p:nvGrpSpPr>
          <p:cNvPr id="3" name="مجموعة 37"/>
          <p:cNvGrpSpPr/>
          <p:nvPr/>
        </p:nvGrpSpPr>
        <p:grpSpPr>
          <a:xfrm>
            <a:off x="3784600" y="4180016"/>
            <a:ext cx="4459808" cy="968375"/>
            <a:chOff x="3975093" y="1949441"/>
            <a:chExt cx="4459808" cy="968375"/>
          </a:xfrm>
        </p:grpSpPr>
        <p:sp>
          <p:nvSpPr>
            <p:cNvPr id="18" name="مربع نص 17"/>
            <p:cNvSpPr txBox="1"/>
            <p:nvPr/>
          </p:nvSpPr>
          <p:spPr>
            <a:xfrm>
              <a:off x="5301150" y="2191400"/>
              <a:ext cx="3133751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just"/>
              <a:r>
                <a:rPr lang="ar-SY" sz="2800" b="1" dirty="0" smtClean="0">
                  <a:solidFill>
                    <a:srgbClr val="7030A0"/>
                  </a:solidFill>
                  <a:cs typeface="Simplified Arabic" pitchFamily="2" charset="-78"/>
                </a:rPr>
                <a:t>2. معامل تعديل التردد :</a:t>
              </a:r>
            </a:p>
          </p:txBody>
        </p:sp>
        <p:graphicFrame>
          <p:nvGraphicFramePr>
            <p:cNvPr id="19" name="Object 3"/>
            <p:cNvGraphicFramePr>
              <a:graphicFrameLocks noChangeAspect="1"/>
            </p:cNvGraphicFramePr>
            <p:nvPr/>
          </p:nvGraphicFramePr>
          <p:xfrm>
            <a:off x="3975093" y="1949441"/>
            <a:ext cx="1217613" cy="968375"/>
          </p:xfrm>
          <a:graphic>
            <a:graphicData uri="http://schemas.openxmlformats.org/presentationml/2006/ole">
              <p:oleObj spid="_x0000_s245763" name="Equation" r:id="rId4" imgW="609480" imgH="482400" progId="Equation.DSMT4">
                <p:embed/>
              </p:oleObj>
            </a:graphicData>
          </a:graphic>
        </p:graphicFrame>
      </p:grpSp>
      <p:sp>
        <p:nvSpPr>
          <p:cNvPr id="11" name="عنصر نائب لرقم الشريحة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54</a:t>
            </a:fld>
            <a:endParaRPr lang="ar-SY" dirty="0"/>
          </a:p>
        </p:txBody>
      </p:sp>
      <p:sp>
        <p:nvSpPr>
          <p:cNvPr id="12" name="عنصر نائب للتاريخ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13" name="عنصر نائب للتذييل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  <p:sp>
        <p:nvSpPr>
          <p:cNvPr id="16" name="مربع نص 15"/>
          <p:cNvSpPr txBox="1"/>
          <p:nvPr/>
        </p:nvSpPr>
        <p:spPr>
          <a:xfrm>
            <a:off x="428596" y="3498965"/>
            <a:ext cx="7429552" cy="954107"/>
          </a:xfrm>
          <a:prstGeom prst="rect">
            <a:avLst/>
          </a:prstGeom>
          <a:noFill/>
        </p:spPr>
        <p:txBody>
          <a:bodyPr wrap="square" lIns="0" rIns="0" rtlCol="1">
            <a:spAutoFit/>
          </a:bodyPr>
          <a:lstStyle/>
          <a:p>
            <a:r>
              <a:rPr lang="ar-SY" sz="2800" b="1" dirty="0" smtClean="0">
                <a:solidFill>
                  <a:srgbClr val="C00000"/>
                </a:solidFill>
                <a:cs typeface="Simplified Arabic" pitchFamily="2" charset="-78"/>
              </a:rPr>
              <a:t>وهو المعامل الذي يحدد القيمة الفعالة للمركبة الأساسية لجهد خرج المبدلة القالبة.</a:t>
            </a:r>
          </a:p>
        </p:txBody>
      </p:sp>
      <p:sp>
        <p:nvSpPr>
          <p:cNvPr id="20" name="مربع نص 19"/>
          <p:cNvSpPr txBox="1"/>
          <p:nvPr/>
        </p:nvSpPr>
        <p:spPr>
          <a:xfrm>
            <a:off x="928662" y="5001422"/>
            <a:ext cx="692948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solidFill>
                  <a:srgbClr val="7030A0"/>
                </a:solidFill>
                <a:cs typeface="Simplified Arabic" pitchFamily="2" charset="-78"/>
              </a:rPr>
              <a:t>وهو المعامل الذي يحدد تردد عمل المفاتيح الالكترونية.</a:t>
            </a:r>
          </a:p>
        </p:txBody>
      </p:sp>
      <p:sp>
        <p:nvSpPr>
          <p:cNvPr id="21" name="مربع نص 20"/>
          <p:cNvSpPr txBox="1"/>
          <p:nvPr/>
        </p:nvSpPr>
        <p:spPr>
          <a:xfrm>
            <a:off x="1785918" y="5798817"/>
            <a:ext cx="557216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solidFill>
                  <a:schemeClr val="bg1"/>
                </a:solidFill>
                <a:cs typeface="Simplified Arabic" pitchFamily="2" charset="-78"/>
              </a:rPr>
              <a:t>يكفي تحديد هذين المعاملين لرسم جهد الخرج</a:t>
            </a:r>
          </a:p>
        </p:txBody>
      </p:sp>
      <p:sp>
        <p:nvSpPr>
          <p:cNvPr id="23" name="مربع نص 22"/>
          <p:cNvSpPr txBox="1"/>
          <p:nvPr/>
        </p:nvSpPr>
        <p:spPr>
          <a:xfrm>
            <a:off x="428596" y="404664"/>
            <a:ext cx="8286808" cy="138499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 anchor="ctr" anchorCtr="1">
            <a:spAutoFit/>
          </a:bodyPr>
          <a:lstStyle/>
          <a:p>
            <a:r>
              <a:rPr lang="ar-SY" sz="2800" b="1" dirty="0" smtClean="0">
                <a:solidFill>
                  <a:schemeClr val="bg1"/>
                </a:solidFill>
                <a:cs typeface="Simplified Arabic" pitchFamily="2" charset="-78"/>
              </a:rPr>
              <a:t>سؤال: كم يجب أن تكون قيمة المنبع </a:t>
            </a:r>
            <a:r>
              <a:rPr lang="en-US" sz="2800" b="1" dirty="0" smtClean="0">
                <a:solidFill>
                  <a:schemeClr val="bg1"/>
                </a:solidFill>
                <a:cs typeface="Simplified Arabic" pitchFamily="2" charset="-78"/>
              </a:rPr>
              <a:t>Us/2</a:t>
            </a:r>
            <a:r>
              <a:rPr lang="ar-SY" sz="2800" b="1" dirty="0" smtClean="0">
                <a:solidFill>
                  <a:schemeClr val="bg1"/>
                </a:solidFill>
                <a:cs typeface="Simplified Arabic" pitchFamily="2" charset="-78"/>
              </a:rPr>
              <a:t> في دارة المبدلة القالبة النصف </a:t>
            </a:r>
            <a:r>
              <a:rPr lang="ar-SY" sz="2800" b="1" dirty="0" err="1" smtClean="0">
                <a:solidFill>
                  <a:schemeClr val="bg1"/>
                </a:solidFill>
                <a:cs typeface="Simplified Arabic" pitchFamily="2" charset="-78"/>
              </a:rPr>
              <a:t>جسرية</a:t>
            </a:r>
            <a:r>
              <a:rPr lang="ar-SY" sz="2800" b="1" dirty="0" smtClean="0">
                <a:solidFill>
                  <a:schemeClr val="bg1"/>
                </a:solidFill>
                <a:cs typeface="Simplified Arabic" pitchFamily="2" charset="-78"/>
              </a:rPr>
              <a:t> بحيث تتراوح القيمة الفعالة للمركبة الأساسية بين </a:t>
            </a:r>
            <a:r>
              <a:rPr lang="en-US" sz="2800" b="1" dirty="0" smtClean="0">
                <a:solidFill>
                  <a:schemeClr val="bg1"/>
                </a:solidFill>
                <a:cs typeface="Simplified Arabic" pitchFamily="2" charset="-78"/>
              </a:rPr>
              <a:t>0</a:t>
            </a:r>
            <a:r>
              <a:rPr lang="ar-SY" sz="2800" b="1" dirty="0" smtClean="0">
                <a:solidFill>
                  <a:schemeClr val="bg1"/>
                </a:solidFill>
                <a:cs typeface="Simplified Arabic" pitchFamily="2" charset="-78"/>
              </a:rPr>
              <a:t> و </a:t>
            </a:r>
            <a:r>
              <a:rPr lang="en-US" sz="2800" b="1" dirty="0" smtClean="0">
                <a:solidFill>
                  <a:schemeClr val="bg1"/>
                </a:solidFill>
                <a:cs typeface="Simplified Arabic" pitchFamily="2" charset="-78"/>
              </a:rPr>
              <a:t>220V</a:t>
            </a:r>
            <a:r>
              <a:rPr lang="ar-SY" sz="2800" b="1" dirty="0" smtClean="0">
                <a:solidFill>
                  <a:schemeClr val="bg1"/>
                </a:solidFill>
                <a:cs typeface="Simplified Arabic" pitchFamily="2" charset="-78"/>
              </a:rPr>
              <a:t> عند العمل بطريقة </a:t>
            </a:r>
            <a:r>
              <a:rPr lang="en-US" sz="2800" b="1" dirty="0" err="1" smtClean="0">
                <a:solidFill>
                  <a:schemeClr val="bg1"/>
                </a:solidFill>
                <a:cs typeface="Simplified Arabic" pitchFamily="2" charset="-78"/>
              </a:rPr>
              <a:t>spwm</a:t>
            </a:r>
            <a:endParaRPr lang="ar-SY" sz="2800" b="1" dirty="0" smtClean="0">
              <a:solidFill>
                <a:schemeClr val="bg1"/>
              </a:solidFill>
              <a:cs typeface="Simplified Arabic" pitchFamily="2" charset="-78"/>
            </a:endParaRP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5" grpId="0"/>
      <p:bldP spid="16" grpId="0"/>
      <p:bldP spid="20" grpId="0"/>
      <p:bldP spid="2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مربع نص 21"/>
          <p:cNvSpPr txBox="1"/>
          <p:nvPr/>
        </p:nvSpPr>
        <p:spPr>
          <a:xfrm>
            <a:off x="357158" y="285728"/>
            <a:ext cx="8429684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مثال :</a:t>
            </a:r>
            <a:r>
              <a:rPr lang="ar-SY" sz="2800" b="1" dirty="0" smtClean="0">
                <a:cs typeface="Simplified Arabic" pitchFamily="2" charset="-78"/>
              </a:rPr>
              <a:t> أرسم منحنيات جهد الإشارة الحاملة وجهد التحكم وجهد الخرج للقالبة نصف </a:t>
            </a:r>
            <a:r>
              <a:rPr lang="ar-SY" sz="2800" b="1" dirty="0" err="1" smtClean="0">
                <a:cs typeface="Simplified Arabic" pitchFamily="2" charset="-78"/>
              </a:rPr>
              <a:t>الجسرية</a:t>
            </a:r>
            <a:r>
              <a:rPr lang="ar-SY" sz="2800" b="1" dirty="0" smtClean="0">
                <a:cs typeface="Simplified Arabic" pitchFamily="2" charset="-78"/>
              </a:rPr>
              <a:t> وحيدة الطور عندما </a:t>
            </a:r>
            <a:r>
              <a:rPr lang="en-US" sz="2800" b="1" dirty="0" smtClean="0">
                <a:cs typeface="Simplified Arabic" pitchFamily="2" charset="-78"/>
              </a:rPr>
              <a:t>m</a:t>
            </a:r>
            <a:r>
              <a:rPr lang="en-US" sz="2800" b="1" baseline="-25000" dirty="0" smtClean="0">
                <a:cs typeface="Simplified Arabic" pitchFamily="2" charset="-78"/>
              </a:rPr>
              <a:t>u</a:t>
            </a:r>
            <a:r>
              <a:rPr lang="en-US" sz="2800" b="1" dirty="0" smtClean="0">
                <a:cs typeface="Simplified Arabic" pitchFamily="2" charset="-78"/>
              </a:rPr>
              <a:t>=2/3 , m</a:t>
            </a:r>
            <a:r>
              <a:rPr lang="en-US" sz="2800" b="1" baseline="-25000" dirty="0" smtClean="0">
                <a:cs typeface="Simplified Arabic" pitchFamily="2" charset="-78"/>
              </a:rPr>
              <a:t>f</a:t>
            </a:r>
            <a:r>
              <a:rPr lang="en-US" sz="2800" b="1" dirty="0" smtClean="0">
                <a:cs typeface="Simplified Arabic" pitchFamily="2" charset="-78"/>
              </a:rPr>
              <a:t>=7</a:t>
            </a:r>
            <a:endParaRPr lang="ar-SY" sz="2800" b="1" dirty="0" smtClean="0">
              <a:cs typeface="Simplified Arabic" pitchFamily="2" charset="-78"/>
            </a:endParaRPr>
          </a:p>
        </p:txBody>
      </p:sp>
      <p:grpSp>
        <p:nvGrpSpPr>
          <p:cNvPr id="54" name="مجموعة 53"/>
          <p:cNvGrpSpPr/>
          <p:nvPr/>
        </p:nvGrpSpPr>
        <p:grpSpPr>
          <a:xfrm>
            <a:off x="1500166" y="1214422"/>
            <a:ext cx="6185066" cy="2674618"/>
            <a:chOff x="1500166" y="1500174"/>
            <a:chExt cx="6185066" cy="2674618"/>
          </a:xfrm>
        </p:grpSpPr>
        <p:pic>
          <p:nvPicPr>
            <p:cNvPr id="182282" name="Picture 1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13144" y="1500174"/>
              <a:ext cx="5272088" cy="2674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مربع نص 15"/>
            <p:cNvSpPr txBox="1"/>
            <p:nvPr/>
          </p:nvSpPr>
          <p:spPr>
            <a:xfrm>
              <a:off x="7428092" y="1885939"/>
              <a:ext cx="205742" cy="33239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ar-SY" sz="2400" dirty="0" smtClean="0">
                  <a:sym typeface="Symbol"/>
                </a:rPr>
                <a:t></a:t>
              </a:r>
              <a:endParaRPr lang="ar-SY" sz="2400" dirty="0"/>
            </a:p>
          </p:txBody>
        </p:sp>
        <p:graphicFrame>
          <p:nvGraphicFramePr>
            <p:cNvPr id="23" name="Object 2"/>
            <p:cNvGraphicFramePr>
              <a:graphicFrameLocks noChangeAspect="1"/>
            </p:cNvGraphicFramePr>
            <p:nvPr/>
          </p:nvGraphicFramePr>
          <p:xfrm>
            <a:off x="2091673" y="1821645"/>
            <a:ext cx="207169" cy="535780"/>
          </p:xfrm>
          <a:graphic>
            <a:graphicData uri="http://schemas.openxmlformats.org/presentationml/2006/ole">
              <p:oleObj spid="_x0000_s182283" name="Equation" r:id="rId4" imgW="152280" imgH="393480" progId="Equation.DSMT4">
                <p:embed/>
              </p:oleObj>
            </a:graphicData>
          </a:graphic>
        </p:graphicFrame>
        <p:sp>
          <p:nvSpPr>
            <p:cNvPr id="24" name="مربع نص 23"/>
            <p:cNvSpPr txBox="1"/>
            <p:nvPr/>
          </p:nvSpPr>
          <p:spPr>
            <a:xfrm>
              <a:off x="7428092" y="3043234"/>
              <a:ext cx="205742" cy="33239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ar-SY" sz="2400" dirty="0" smtClean="0">
                  <a:sym typeface="Symbol"/>
                </a:rPr>
                <a:t></a:t>
              </a:r>
              <a:endParaRPr lang="ar-SY" sz="2400" dirty="0"/>
            </a:p>
          </p:txBody>
        </p:sp>
        <p:cxnSp>
          <p:nvCxnSpPr>
            <p:cNvPr id="26" name="رابط مستقيم 25"/>
            <p:cNvCxnSpPr/>
            <p:nvPr/>
          </p:nvCxnSpPr>
          <p:spPr>
            <a:xfrm rot="10800000">
              <a:off x="2420020" y="1950233"/>
              <a:ext cx="1221590" cy="1429"/>
            </a:xfrm>
            <a:prstGeom prst="line">
              <a:avLst/>
            </a:prstGeom>
            <a:ln w="1270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رابط مستقيم 26"/>
            <p:cNvCxnSpPr/>
            <p:nvPr/>
          </p:nvCxnSpPr>
          <p:spPr>
            <a:xfrm rot="10800000">
              <a:off x="2413144" y="1786060"/>
              <a:ext cx="1221590" cy="1429"/>
            </a:xfrm>
            <a:prstGeom prst="line">
              <a:avLst/>
            </a:prstGeom>
            <a:ln w="1270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8" name="Object 2"/>
            <p:cNvGraphicFramePr>
              <a:graphicFrameLocks noChangeAspect="1"/>
            </p:cNvGraphicFramePr>
            <p:nvPr/>
          </p:nvGraphicFramePr>
          <p:xfrm>
            <a:off x="2155988" y="1564468"/>
            <a:ext cx="120015" cy="222885"/>
          </p:xfrm>
          <a:graphic>
            <a:graphicData uri="http://schemas.openxmlformats.org/presentationml/2006/ole">
              <p:oleObj spid="_x0000_s182284" name="Equation" r:id="rId5" imgW="88560" imgH="164880" progId="Equation.DSMT4">
                <p:embed/>
              </p:oleObj>
            </a:graphicData>
          </a:graphic>
        </p:graphicFrame>
        <p:sp>
          <p:nvSpPr>
            <p:cNvPr id="29" name="مربع نص 28"/>
            <p:cNvSpPr txBox="1"/>
            <p:nvPr/>
          </p:nvSpPr>
          <p:spPr>
            <a:xfrm>
              <a:off x="1500166" y="3206383"/>
              <a:ext cx="500066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2400" dirty="0" err="1" smtClean="0">
                  <a:sym typeface="Symbol"/>
                </a:rPr>
                <a:t>v</a:t>
              </a:r>
              <a:r>
                <a:rPr lang="en-US" sz="2400" baseline="-25000" dirty="0" err="1" smtClean="0">
                  <a:sym typeface="Symbol"/>
                </a:rPr>
                <a:t>L</a:t>
              </a:r>
              <a:endParaRPr lang="ar-SY" sz="2400" baseline="-25000" dirty="0"/>
            </a:p>
          </p:txBody>
        </p:sp>
        <p:graphicFrame>
          <p:nvGraphicFramePr>
            <p:cNvPr id="30" name="Object 2"/>
            <p:cNvGraphicFramePr>
              <a:graphicFrameLocks noChangeAspect="1"/>
            </p:cNvGraphicFramePr>
            <p:nvPr/>
          </p:nvGraphicFramePr>
          <p:xfrm>
            <a:off x="2027379" y="2850351"/>
            <a:ext cx="360045" cy="530066"/>
          </p:xfrm>
          <a:graphic>
            <a:graphicData uri="http://schemas.openxmlformats.org/presentationml/2006/ole">
              <p:oleObj spid="_x0000_s182285" name="Equation" r:id="rId6" imgW="266400" imgH="393480" progId="Equation.DSMT4">
                <p:embed/>
              </p:oleObj>
            </a:graphicData>
          </a:graphic>
        </p:graphicFrame>
        <p:graphicFrame>
          <p:nvGraphicFramePr>
            <p:cNvPr id="31" name="Object 2"/>
            <p:cNvGraphicFramePr>
              <a:graphicFrameLocks noChangeAspect="1"/>
            </p:cNvGraphicFramePr>
            <p:nvPr/>
          </p:nvGraphicFramePr>
          <p:xfrm>
            <a:off x="1898790" y="3621881"/>
            <a:ext cx="498633" cy="531495"/>
          </p:xfrm>
          <a:graphic>
            <a:graphicData uri="http://schemas.openxmlformats.org/presentationml/2006/ole">
              <p:oleObj spid="_x0000_s182286" name="Equation" r:id="rId7" imgW="368280" imgH="393480" progId="Equation.DSMT4">
                <p:embed/>
              </p:oleObj>
            </a:graphicData>
          </a:graphic>
        </p:graphicFrame>
        <p:sp>
          <p:nvSpPr>
            <p:cNvPr id="32" name="مربع نص 31"/>
            <p:cNvSpPr txBox="1"/>
            <p:nvPr/>
          </p:nvSpPr>
          <p:spPr>
            <a:xfrm>
              <a:off x="1500166" y="1885939"/>
              <a:ext cx="500066" cy="83099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2400" dirty="0" err="1" smtClean="0">
                  <a:solidFill>
                    <a:srgbClr val="0070C0"/>
                  </a:solidFill>
                  <a:sym typeface="Symbol"/>
                </a:rPr>
                <a:t>u</a:t>
              </a:r>
              <a:r>
                <a:rPr lang="en-US" sz="2400" baseline="-25000" dirty="0" err="1" smtClean="0">
                  <a:solidFill>
                    <a:srgbClr val="0070C0"/>
                  </a:solidFill>
                  <a:sym typeface="Symbol"/>
                </a:rPr>
                <a:t>c</a:t>
              </a:r>
              <a:endParaRPr lang="en-US" sz="2400" baseline="-25000" dirty="0" smtClean="0">
                <a:solidFill>
                  <a:srgbClr val="0070C0"/>
                </a:solidFill>
                <a:sym typeface="Symbol"/>
              </a:endParaRPr>
            </a:p>
            <a:p>
              <a:pPr algn="ctr" rtl="0"/>
              <a:r>
                <a:rPr lang="en-US" sz="2400" dirty="0" err="1" smtClean="0">
                  <a:solidFill>
                    <a:srgbClr val="FF0000"/>
                  </a:solidFill>
                </a:rPr>
                <a:t>u</a:t>
              </a:r>
              <a:r>
                <a:rPr lang="en-US" sz="2400" baseline="-25000" dirty="0" err="1" smtClean="0">
                  <a:solidFill>
                    <a:srgbClr val="FF0000"/>
                  </a:solidFill>
                </a:rPr>
                <a:t>r</a:t>
              </a:r>
              <a:endParaRPr lang="ar-SY" sz="2400" baseline="-25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5" name="مربع نص 24"/>
          <p:cNvSpPr txBox="1"/>
          <p:nvPr/>
        </p:nvSpPr>
        <p:spPr>
          <a:xfrm>
            <a:off x="285720" y="4470638"/>
            <a:ext cx="8501122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</a:rPr>
              <a:t>لدينا </a:t>
            </a:r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</a:rPr>
              <a:t>2m</a:t>
            </a:r>
            <a:r>
              <a:rPr lang="en-US" sz="2800" b="1" baseline="-25000" dirty="0" smtClean="0">
                <a:solidFill>
                  <a:srgbClr val="0070C0"/>
                </a:solidFill>
                <a:cs typeface="Simplified Arabic" pitchFamily="2" charset="-78"/>
              </a:rPr>
              <a:t>f</a:t>
            </a:r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</a:rPr>
              <a:t> عملية إبدال في كل دور لإشارة الخرج (</a:t>
            </a:r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</a:rPr>
              <a:t>2m</a:t>
            </a:r>
            <a:r>
              <a:rPr lang="en-US" sz="2800" b="1" baseline="-25000" dirty="0" smtClean="0">
                <a:solidFill>
                  <a:srgbClr val="0070C0"/>
                </a:solidFill>
                <a:cs typeface="Simplified Arabic" pitchFamily="2" charset="-78"/>
              </a:rPr>
              <a:t>f</a:t>
            </a:r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</a:rPr>
              <a:t> زاوية).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</a:rPr>
              <a:t>تناظر بالنسبة لنصف دور الإشارة المرجعية.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</a:rPr>
              <a:t>تناظر بالنسبة إلى ربع دور الإشارة المرجعية.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</a:rPr>
              <a:t>يكفي التعامل مع ربع دور أو حساب </a:t>
            </a:r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  <a:sym typeface="Symbol"/>
              </a:rPr>
              <a:t>(m</a:t>
            </a:r>
            <a:r>
              <a:rPr lang="en-US" sz="2800" b="1" baseline="-25000" dirty="0" smtClean="0">
                <a:solidFill>
                  <a:srgbClr val="0070C0"/>
                </a:solidFill>
                <a:cs typeface="Simplified Arabic" pitchFamily="2" charset="-78"/>
                <a:sym typeface="Symbol"/>
              </a:rPr>
              <a:t>f</a:t>
            </a:r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  <a:sym typeface="Symbol"/>
              </a:rPr>
              <a:t>-1)/2</a:t>
            </a:r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  <a:sym typeface="Symbol"/>
              </a:rPr>
              <a:t> زاوية.</a:t>
            </a:r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</a:rPr>
              <a:t> </a:t>
            </a:r>
          </a:p>
        </p:txBody>
      </p:sp>
      <p:grpSp>
        <p:nvGrpSpPr>
          <p:cNvPr id="53" name="مجموعة 52"/>
          <p:cNvGrpSpPr/>
          <p:nvPr/>
        </p:nvGrpSpPr>
        <p:grpSpPr>
          <a:xfrm>
            <a:off x="2500298" y="3269606"/>
            <a:ext cx="1428760" cy="1016650"/>
            <a:chOff x="2500298" y="3571876"/>
            <a:chExt cx="1428760" cy="1016650"/>
          </a:xfrm>
        </p:grpSpPr>
        <p:sp>
          <p:nvSpPr>
            <p:cNvPr id="37" name="مربع نص 36"/>
            <p:cNvSpPr txBox="1"/>
            <p:nvPr/>
          </p:nvSpPr>
          <p:spPr>
            <a:xfrm>
              <a:off x="2500298" y="4126861"/>
              <a:ext cx="571504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ar-SY" sz="2400" dirty="0" smtClean="0">
                  <a:solidFill>
                    <a:srgbClr val="FF0000"/>
                  </a:solidFill>
                  <a:sym typeface="Symbol"/>
                </a:rPr>
                <a:t></a:t>
              </a:r>
              <a:r>
                <a:rPr lang="en-US" sz="2400" baseline="-25000" dirty="0" smtClean="0">
                  <a:solidFill>
                    <a:srgbClr val="FF0000"/>
                  </a:solidFill>
                  <a:sym typeface="Symbol"/>
                </a:rPr>
                <a:t>1</a:t>
              </a:r>
              <a:endParaRPr lang="ar-SY" sz="2400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38" name="مربع نص 37"/>
            <p:cNvSpPr txBox="1"/>
            <p:nvPr/>
          </p:nvSpPr>
          <p:spPr>
            <a:xfrm>
              <a:off x="2928926" y="4126861"/>
              <a:ext cx="571504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ar-SY" sz="2400" dirty="0" smtClean="0">
                  <a:solidFill>
                    <a:srgbClr val="FF0000"/>
                  </a:solidFill>
                  <a:sym typeface="Symbol"/>
                </a:rPr>
                <a:t></a:t>
              </a:r>
              <a:r>
                <a:rPr lang="en-US" sz="2400" baseline="-25000" dirty="0" smtClean="0">
                  <a:solidFill>
                    <a:srgbClr val="FF0000"/>
                  </a:solidFill>
                  <a:sym typeface="Symbol"/>
                </a:rPr>
                <a:t>2</a:t>
              </a:r>
              <a:endParaRPr lang="ar-SY" sz="2400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41" name="مربع نص 40"/>
            <p:cNvSpPr txBox="1"/>
            <p:nvPr/>
          </p:nvSpPr>
          <p:spPr>
            <a:xfrm>
              <a:off x="3357554" y="4126861"/>
              <a:ext cx="571504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ar-SY" sz="2400" dirty="0" smtClean="0">
                  <a:solidFill>
                    <a:srgbClr val="FF0000"/>
                  </a:solidFill>
                  <a:sym typeface="Symbol"/>
                </a:rPr>
                <a:t></a:t>
              </a:r>
              <a:r>
                <a:rPr lang="en-US" sz="2400" baseline="-25000" dirty="0" smtClean="0">
                  <a:solidFill>
                    <a:srgbClr val="FF0000"/>
                  </a:solidFill>
                  <a:sym typeface="Symbol"/>
                </a:rPr>
                <a:t>3</a:t>
              </a:r>
              <a:endParaRPr lang="ar-SY" sz="2400" baseline="-25000" dirty="0">
                <a:solidFill>
                  <a:srgbClr val="FF0000"/>
                </a:solidFill>
              </a:endParaRPr>
            </a:p>
          </p:txBody>
        </p:sp>
        <p:cxnSp>
          <p:nvCxnSpPr>
            <p:cNvPr id="43" name="رابط كسهم مستقيم 42"/>
            <p:cNvCxnSpPr/>
            <p:nvPr/>
          </p:nvCxnSpPr>
          <p:spPr>
            <a:xfrm rot="5400000" flipH="1" flipV="1">
              <a:off x="2429656" y="3857630"/>
              <a:ext cx="642147" cy="7223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رابط كسهم مستقيم 43"/>
            <p:cNvCxnSpPr/>
            <p:nvPr/>
          </p:nvCxnSpPr>
          <p:spPr>
            <a:xfrm rot="5400000" flipH="1" flipV="1">
              <a:off x="2821769" y="3893349"/>
              <a:ext cx="642943" cy="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رابط كسهم مستقيم 45"/>
            <p:cNvCxnSpPr/>
            <p:nvPr/>
          </p:nvCxnSpPr>
          <p:spPr>
            <a:xfrm rot="5400000" flipH="1" flipV="1">
              <a:off x="3142446" y="3929066"/>
              <a:ext cx="715174" cy="79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مربع نص 54"/>
          <p:cNvSpPr txBox="1"/>
          <p:nvPr/>
        </p:nvSpPr>
        <p:spPr>
          <a:xfrm>
            <a:off x="3500430" y="4071942"/>
            <a:ext cx="221457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 smtClean="0">
                <a:cs typeface="Simplified Arabic" pitchFamily="2" charset="-78"/>
              </a:rPr>
              <a:t>الشكل 2 - 12</a:t>
            </a:r>
          </a:p>
        </p:txBody>
      </p:sp>
      <p:sp>
        <p:nvSpPr>
          <p:cNvPr id="33" name="مستطيل 32"/>
          <p:cNvSpPr/>
          <p:nvPr/>
        </p:nvSpPr>
        <p:spPr>
          <a:xfrm>
            <a:off x="2428860" y="2714620"/>
            <a:ext cx="1201746" cy="11430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34" name="مستطيل 33"/>
          <p:cNvSpPr/>
          <p:nvPr/>
        </p:nvSpPr>
        <p:spPr>
          <a:xfrm>
            <a:off x="3630606" y="2714620"/>
            <a:ext cx="1201746" cy="11430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39" name="مستطيل 38"/>
          <p:cNvSpPr/>
          <p:nvPr/>
        </p:nvSpPr>
        <p:spPr>
          <a:xfrm>
            <a:off x="2447910" y="2714620"/>
            <a:ext cx="2357454" cy="114300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40" name="مستطيل 39"/>
          <p:cNvSpPr/>
          <p:nvPr/>
        </p:nvSpPr>
        <p:spPr>
          <a:xfrm>
            <a:off x="4819652" y="2714620"/>
            <a:ext cx="2357454" cy="114300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35" name="عنصر نائب لرقم الشريحة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55</a:t>
            </a:fld>
            <a:endParaRPr lang="ar-SY" dirty="0"/>
          </a:p>
        </p:txBody>
      </p:sp>
      <p:sp>
        <p:nvSpPr>
          <p:cNvPr id="36" name="عنصر نائب للتاريخ 3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42" name="عنصر نائب للتذييل 4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9" dur="10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8" dur="10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5" dur="10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9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33" grpId="0" animBg="1"/>
      <p:bldP spid="34" grpId="0" animBg="1"/>
      <p:bldP spid="39" grpId="0" animBg="1"/>
      <p:bldP spid="39" grpId="1" animBg="1"/>
      <p:bldP spid="40" grpId="0" animBg="1"/>
      <p:bldP spid="40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287" name="Object 15"/>
          <p:cNvGraphicFramePr>
            <a:graphicFrameLocks noChangeAspect="1"/>
          </p:cNvGraphicFramePr>
          <p:nvPr/>
        </p:nvGraphicFramePr>
        <p:xfrm>
          <a:off x="5495148" y="4354524"/>
          <a:ext cx="3011488" cy="939800"/>
        </p:xfrm>
        <a:graphic>
          <a:graphicData uri="http://schemas.openxmlformats.org/presentationml/2006/ole">
            <p:oleObj spid="_x0000_s253958" name="Equation" r:id="rId3" imgW="1511280" imgH="469800" progId="Equation.DSMT4">
              <p:embed/>
            </p:oleObj>
          </a:graphicData>
        </a:graphic>
      </p:graphicFrame>
      <p:graphicFrame>
        <p:nvGraphicFramePr>
          <p:cNvPr id="34" name="Object 15"/>
          <p:cNvGraphicFramePr>
            <a:graphicFrameLocks noChangeAspect="1"/>
          </p:cNvGraphicFramePr>
          <p:nvPr/>
        </p:nvGraphicFramePr>
        <p:xfrm>
          <a:off x="6213492" y="5497532"/>
          <a:ext cx="1574800" cy="788988"/>
        </p:xfrm>
        <a:graphic>
          <a:graphicData uri="http://schemas.openxmlformats.org/presentationml/2006/ole">
            <p:oleObj spid="_x0000_s253959" name="Equation" r:id="rId4" imgW="787320" imgH="393480" progId="Equation.DSMT4">
              <p:embed/>
            </p:oleObj>
          </a:graphicData>
        </a:graphic>
      </p:graphicFrame>
      <p:graphicFrame>
        <p:nvGraphicFramePr>
          <p:cNvPr id="35" name="Object 15"/>
          <p:cNvGraphicFramePr>
            <a:graphicFrameLocks noChangeAspect="1"/>
          </p:cNvGraphicFramePr>
          <p:nvPr/>
        </p:nvGraphicFramePr>
        <p:xfrm>
          <a:off x="1674008" y="4652974"/>
          <a:ext cx="2581275" cy="838200"/>
        </p:xfrm>
        <a:graphic>
          <a:graphicData uri="http://schemas.openxmlformats.org/presentationml/2006/ole">
            <p:oleObj spid="_x0000_s253960" name="Equation" r:id="rId5" imgW="1295280" imgH="419040" progId="Equation.DSMT4">
              <p:embed/>
            </p:oleObj>
          </a:graphicData>
        </a:graphic>
      </p:graphicFrame>
      <p:sp>
        <p:nvSpPr>
          <p:cNvPr id="39" name="مربع نص 38"/>
          <p:cNvSpPr txBox="1"/>
          <p:nvPr/>
        </p:nvSpPr>
        <p:spPr>
          <a:xfrm>
            <a:off x="5214942" y="3711582"/>
            <a:ext cx="35719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</a:rPr>
              <a:t>القيمة الفعالة لجهد الخرج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sp>
        <p:nvSpPr>
          <p:cNvPr id="40" name="مربع نص 39"/>
          <p:cNvSpPr txBox="1"/>
          <p:nvPr/>
        </p:nvSpPr>
        <p:spPr>
          <a:xfrm>
            <a:off x="1357290" y="3617901"/>
            <a:ext cx="3214710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</a:rPr>
              <a:t>القيمة الفعالة للمركبة الأساسية لجهد الخرج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grpSp>
        <p:nvGrpSpPr>
          <p:cNvPr id="20" name="مجموعة 19"/>
          <p:cNvGrpSpPr/>
          <p:nvPr/>
        </p:nvGrpSpPr>
        <p:grpSpPr>
          <a:xfrm>
            <a:off x="1500166" y="428604"/>
            <a:ext cx="6185066" cy="2674618"/>
            <a:chOff x="1500166" y="1500174"/>
            <a:chExt cx="6185066" cy="2674618"/>
          </a:xfrm>
        </p:grpSpPr>
        <p:pic>
          <p:nvPicPr>
            <p:cNvPr id="21" name="Picture 10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413144" y="1500174"/>
              <a:ext cx="5272088" cy="2674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5" name="مربع نص 24"/>
            <p:cNvSpPr txBox="1"/>
            <p:nvPr/>
          </p:nvSpPr>
          <p:spPr>
            <a:xfrm>
              <a:off x="7428092" y="1885939"/>
              <a:ext cx="205742" cy="33239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ar-SY" sz="2400" dirty="0" smtClean="0">
                  <a:sym typeface="Symbol"/>
                </a:rPr>
                <a:t></a:t>
              </a:r>
              <a:endParaRPr lang="ar-SY" sz="2400" dirty="0"/>
            </a:p>
          </p:txBody>
        </p:sp>
        <p:graphicFrame>
          <p:nvGraphicFramePr>
            <p:cNvPr id="33" name="Object 2"/>
            <p:cNvGraphicFramePr>
              <a:graphicFrameLocks noChangeAspect="1"/>
            </p:cNvGraphicFramePr>
            <p:nvPr/>
          </p:nvGraphicFramePr>
          <p:xfrm>
            <a:off x="2091673" y="1821645"/>
            <a:ext cx="207169" cy="535780"/>
          </p:xfrm>
          <a:graphic>
            <a:graphicData uri="http://schemas.openxmlformats.org/presentationml/2006/ole">
              <p:oleObj spid="_x0000_s253961" name="Equation" r:id="rId7" imgW="152280" imgH="393480" progId="Equation.DSMT4">
                <p:embed/>
              </p:oleObj>
            </a:graphicData>
          </a:graphic>
        </p:graphicFrame>
        <p:sp>
          <p:nvSpPr>
            <p:cNvPr id="36" name="مربع نص 35"/>
            <p:cNvSpPr txBox="1"/>
            <p:nvPr/>
          </p:nvSpPr>
          <p:spPr>
            <a:xfrm>
              <a:off x="7428092" y="3043234"/>
              <a:ext cx="205742" cy="33239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ar-SY" sz="2400" dirty="0" smtClean="0">
                  <a:sym typeface="Symbol"/>
                </a:rPr>
                <a:t></a:t>
              </a:r>
              <a:endParaRPr lang="ar-SY" sz="2400" dirty="0"/>
            </a:p>
          </p:txBody>
        </p:sp>
        <p:cxnSp>
          <p:nvCxnSpPr>
            <p:cNvPr id="37" name="رابط مستقيم 36"/>
            <p:cNvCxnSpPr/>
            <p:nvPr/>
          </p:nvCxnSpPr>
          <p:spPr>
            <a:xfrm rot="10800000">
              <a:off x="2420020" y="1950233"/>
              <a:ext cx="1221590" cy="1429"/>
            </a:xfrm>
            <a:prstGeom prst="line">
              <a:avLst/>
            </a:prstGeom>
            <a:ln w="1270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رابط مستقيم 37"/>
            <p:cNvCxnSpPr/>
            <p:nvPr/>
          </p:nvCxnSpPr>
          <p:spPr>
            <a:xfrm rot="10800000">
              <a:off x="2413144" y="1786060"/>
              <a:ext cx="1221590" cy="1429"/>
            </a:xfrm>
            <a:prstGeom prst="line">
              <a:avLst/>
            </a:prstGeom>
            <a:ln w="1270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1" name="Object 2"/>
            <p:cNvGraphicFramePr>
              <a:graphicFrameLocks noChangeAspect="1"/>
            </p:cNvGraphicFramePr>
            <p:nvPr/>
          </p:nvGraphicFramePr>
          <p:xfrm>
            <a:off x="2155988" y="1564468"/>
            <a:ext cx="120015" cy="222885"/>
          </p:xfrm>
          <a:graphic>
            <a:graphicData uri="http://schemas.openxmlformats.org/presentationml/2006/ole">
              <p:oleObj spid="_x0000_s253962" name="Equation" r:id="rId8" imgW="88560" imgH="164880" progId="Equation.DSMT4">
                <p:embed/>
              </p:oleObj>
            </a:graphicData>
          </a:graphic>
        </p:graphicFrame>
        <p:sp>
          <p:nvSpPr>
            <p:cNvPr id="42" name="مربع نص 41"/>
            <p:cNvSpPr txBox="1"/>
            <p:nvPr/>
          </p:nvSpPr>
          <p:spPr>
            <a:xfrm>
              <a:off x="1500166" y="3206383"/>
              <a:ext cx="500066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2400" dirty="0" err="1" smtClean="0">
                  <a:sym typeface="Symbol"/>
                </a:rPr>
                <a:t>v</a:t>
              </a:r>
              <a:r>
                <a:rPr lang="en-US" sz="2400" baseline="-25000" dirty="0" err="1" smtClean="0">
                  <a:sym typeface="Symbol"/>
                </a:rPr>
                <a:t>L</a:t>
              </a:r>
              <a:endParaRPr lang="ar-SY" sz="2400" baseline="-25000" dirty="0"/>
            </a:p>
          </p:txBody>
        </p:sp>
        <p:graphicFrame>
          <p:nvGraphicFramePr>
            <p:cNvPr id="43" name="Object 2"/>
            <p:cNvGraphicFramePr>
              <a:graphicFrameLocks noChangeAspect="1"/>
            </p:cNvGraphicFramePr>
            <p:nvPr/>
          </p:nvGraphicFramePr>
          <p:xfrm>
            <a:off x="2027379" y="2850351"/>
            <a:ext cx="360045" cy="530066"/>
          </p:xfrm>
          <a:graphic>
            <a:graphicData uri="http://schemas.openxmlformats.org/presentationml/2006/ole">
              <p:oleObj spid="_x0000_s253963" name="Equation" r:id="rId9" imgW="266400" imgH="393480" progId="Equation.DSMT4">
                <p:embed/>
              </p:oleObj>
            </a:graphicData>
          </a:graphic>
        </p:graphicFrame>
        <p:graphicFrame>
          <p:nvGraphicFramePr>
            <p:cNvPr id="44" name="Object 2"/>
            <p:cNvGraphicFramePr>
              <a:graphicFrameLocks noChangeAspect="1"/>
            </p:cNvGraphicFramePr>
            <p:nvPr/>
          </p:nvGraphicFramePr>
          <p:xfrm>
            <a:off x="1898790" y="3621881"/>
            <a:ext cx="498633" cy="531495"/>
          </p:xfrm>
          <a:graphic>
            <a:graphicData uri="http://schemas.openxmlformats.org/presentationml/2006/ole">
              <p:oleObj spid="_x0000_s253964" name="Equation" r:id="rId10" imgW="368280" imgH="393480" progId="Equation.DSMT4">
                <p:embed/>
              </p:oleObj>
            </a:graphicData>
          </a:graphic>
        </p:graphicFrame>
        <p:sp>
          <p:nvSpPr>
            <p:cNvPr id="45" name="مربع نص 44"/>
            <p:cNvSpPr txBox="1"/>
            <p:nvPr/>
          </p:nvSpPr>
          <p:spPr>
            <a:xfrm>
              <a:off x="1500166" y="1885939"/>
              <a:ext cx="500066" cy="83099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2400" dirty="0" err="1" smtClean="0">
                  <a:solidFill>
                    <a:srgbClr val="0070C0"/>
                  </a:solidFill>
                  <a:sym typeface="Symbol"/>
                </a:rPr>
                <a:t>u</a:t>
              </a:r>
              <a:r>
                <a:rPr lang="en-US" sz="2400" baseline="-25000" dirty="0" err="1" smtClean="0">
                  <a:solidFill>
                    <a:srgbClr val="0070C0"/>
                  </a:solidFill>
                  <a:sym typeface="Symbol"/>
                </a:rPr>
                <a:t>c</a:t>
              </a:r>
              <a:endParaRPr lang="en-US" sz="2400" baseline="-25000" dirty="0" smtClean="0">
                <a:solidFill>
                  <a:srgbClr val="0070C0"/>
                </a:solidFill>
                <a:sym typeface="Symbol"/>
              </a:endParaRPr>
            </a:p>
            <a:p>
              <a:pPr algn="ctr" rtl="0"/>
              <a:r>
                <a:rPr lang="en-US" sz="2400" dirty="0" err="1" smtClean="0">
                  <a:solidFill>
                    <a:srgbClr val="FF0000"/>
                  </a:solidFill>
                </a:rPr>
                <a:t>u</a:t>
              </a:r>
              <a:r>
                <a:rPr lang="en-US" sz="2400" baseline="-25000" dirty="0" err="1" smtClean="0">
                  <a:solidFill>
                    <a:srgbClr val="FF0000"/>
                  </a:solidFill>
                </a:rPr>
                <a:t>r</a:t>
              </a:r>
              <a:endParaRPr lang="ar-SY" sz="2400" baseline="-25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46" name="مربع نص 45"/>
          <p:cNvSpPr txBox="1"/>
          <p:nvPr/>
        </p:nvSpPr>
        <p:spPr>
          <a:xfrm>
            <a:off x="3500430" y="3214686"/>
            <a:ext cx="221457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 smtClean="0">
                <a:cs typeface="Simplified Arabic" pitchFamily="2" charset="-78"/>
              </a:rPr>
              <a:t>الشكل 2 - 12</a:t>
            </a:r>
          </a:p>
        </p:txBody>
      </p:sp>
      <p:sp>
        <p:nvSpPr>
          <p:cNvPr id="47" name="مربع نص 46"/>
          <p:cNvSpPr txBox="1"/>
          <p:nvPr/>
        </p:nvSpPr>
        <p:spPr>
          <a:xfrm>
            <a:off x="285720" y="5572140"/>
            <a:ext cx="5643602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solidFill>
                  <a:srgbClr val="002060"/>
                </a:solidFill>
                <a:cs typeface="Simplified Arabic" pitchFamily="2" charset="-78"/>
              </a:rPr>
              <a:t>بتغيير </a:t>
            </a:r>
            <a:r>
              <a:rPr lang="en-US" sz="2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800" b="1" baseline="-250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ar-SY" sz="2800" b="1" dirty="0" smtClean="0">
                <a:solidFill>
                  <a:srgbClr val="002060"/>
                </a:solidFill>
                <a:cs typeface="Simplified Arabic" pitchFamily="2" charset="-78"/>
              </a:rPr>
              <a:t> من </a:t>
            </a:r>
            <a:r>
              <a:rPr lang="en-US" sz="2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ar-SY" sz="2800" b="1" dirty="0" smtClean="0">
                <a:solidFill>
                  <a:srgbClr val="002060"/>
                </a:solidFill>
                <a:cs typeface="Simplified Arabic" pitchFamily="2" charset="-78"/>
              </a:rPr>
              <a:t> إلى </a:t>
            </a:r>
            <a:r>
              <a:rPr lang="en-US" sz="2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ar-SY" sz="2800" b="1" dirty="0" smtClean="0">
                <a:solidFill>
                  <a:srgbClr val="002060"/>
                </a:solidFill>
                <a:cs typeface="Simplified Arabic" pitchFamily="2" charset="-78"/>
              </a:rPr>
              <a:t> تتغير القيمة الفعالة للمركبة الأساسية من </a:t>
            </a:r>
            <a:r>
              <a:rPr lang="en-US" sz="2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ar-SY" sz="2800" b="1" dirty="0" smtClean="0">
                <a:solidFill>
                  <a:srgbClr val="002060"/>
                </a:solidFill>
                <a:cs typeface="Simplified Arabic" pitchFamily="2" charset="-78"/>
              </a:rPr>
              <a:t> إلى القيمة </a:t>
            </a:r>
            <a:r>
              <a:rPr lang="ar-SY" sz="2800" b="1" dirty="0" err="1" smtClean="0">
                <a:solidFill>
                  <a:srgbClr val="002060"/>
                </a:solidFill>
                <a:cs typeface="Simplified Arabic" pitchFamily="2" charset="-78"/>
              </a:rPr>
              <a:t>الأعظمية</a:t>
            </a:r>
            <a:endParaRPr lang="ar-SY" sz="2800" b="1" dirty="0">
              <a:solidFill>
                <a:srgbClr val="002060"/>
              </a:solidFill>
              <a:cs typeface="Simplified Arabic" pitchFamily="2" charset="-78"/>
            </a:endParaRPr>
          </a:p>
        </p:txBody>
      </p:sp>
      <p:sp>
        <p:nvSpPr>
          <p:cNvPr id="22" name="عنصر نائب لرقم الشريحة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56</a:t>
            </a:fld>
            <a:endParaRPr lang="ar-SY" dirty="0"/>
          </a:p>
        </p:txBody>
      </p:sp>
      <p:sp>
        <p:nvSpPr>
          <p:cNvPr id="23" name="عنصر نائب للتاريخ 2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24" name="عنصر نائب للتذييل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2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2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82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مربع نص 2"/>
          <p:cNvSpPr txBox="1"/>
          <p:nvPr/>
        </p:nvSpPr>
        <p:spPr>
          <a:xfrm>
            <a:off x="571472" y="1071546"/>
            <a:ext cx="571504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cs typeface="Simplified Arabic" pitchFamily="2" charset="-78"/>
              </a:rPr>
              <a:t>عائلة حول التردد </a:t>
            </a:r>
            <a:r>
              <a:rPr lang="en-US" sz="2800" b="1" dirty="0" err="1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800" b="1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="1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="1" baseline="-25000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ar-SY" sz="2800" b="1" dirty="0" smtClean="0">
                <a:cs typeface="Simplified Arabic" pitchFamily="2" charset="-78"/>
              </a:rPr>
              <a:t> أو </a:t>
            </a:r>
            <a:r>
              <a:rPr lang="en-US" sz="2800" b="1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="1" baseline="-25000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endParaRPr lang="ar-SY" sz="2800" b="1" baseline="-25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مربع نص 3"/>
          <p:cNvSpPr txBox="1"/>
          <p:nvPr/>
        </p:nvSpPr>
        <p:spPr>
          <a:xfrm>
            <a:off x="500034" y="428604"/>
            <a:ext cx="835824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cs typeface="Simplified Arabic" pitchFamily="2" charset="-78"/>
              </a:rPr>
              <a:t>تتميز هذه الطريقة بتجمع التوافقيات في عائلات :</a:t>
            </a:r>
          </a:p>
        </p:txBody>
      </p:sp>
      <p:sp>
        <p:nvSpPr>
          <p:cNvPr id="5" name="مربع نص 4"/>
          <p:cNvSpPr txBox="1"/>
          <p:nvPr/>
        </p:nvSpPr>
        <p:spPr>
          <a:xfrm>
            <a:off x="1714480" y="1714488"/>
            <a:ext cx="457203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cs typeface="Simplified Arabic" pitchFamily="2" charset="-78"/>
              </a:rPr>
              <a:t>عائلة حول التردد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2m</a:t>
            </a:r>
            <a:r>
              <a:rPr lang="en-US" sz="2800" b="1" baseline="-25000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="1" baseline="-25000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ar-SY" sz="2800" b="1" baseline="-25000" dirty="0" smtClean="0">
                <a:cs typeface="Simplified Arabic" pitchFamily="2" charset="-78"/>
              </a:rPr>
              <a:t> </a:t>
            </a:r>
            <a:r>
              <a:rPr lang="ar-SY" sz="2800" b="1" dirty="0" smtClean="0">
                <a:cs typeface="Simplified Arabic" pitchFamily="2" charset="-78"/>
              </a:rPr>
              <a:t>أو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2f</a:t>
            </a:r>
            <a:r>
              <a:rPr lang="en-US" sz="2800" b="1" baseline="-25000" dirty="0" smtClean="0">
                <a:latin typeface="Times New Roman" pitchFamily="18" charset="0"/>
                <a:cs typeface="Times New Roman" pitchFamily="18" charset="0"/>
              </a:rPr>
              <a:t>C</a:t>
            </a:r>
            <a:endParaRPr lang="ar-SY" sz="2800" b="1" baseline="-25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مربع نص 5"/>
          <p:cNvSpPr txBox="1"/>
          <p:nvPr/>
        </p:nvSpPr>
        <p:spPr>
          <a:xfrm>
            <a:off x="1785918" y="2334276"/>
            <a:ext cx="450059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cs typeface="Simplified Arabic" pitchFamily="2" charset="-78"/>
              </a:rPr>
              <a:t>عائلة حول التردد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3m</a:t>
            </a:r>
            <a:r>
              <a:rPr lang="en-US" sz="2800" b="1" baseline="-25000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="1" baseline="-25000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ar-SY" sz="2800" b="1" baseline="-25000" dirty="0" smtClean="0">
                <a:cs typeface="Simplified Arabic" pitchFamily="2" charset="-78"/>
              </a:rPr>
              <a:t> </a:t>
            </a:r>
            <a:r>
              <a:rPr lang="ar-SY" sz="2800" b="1" dirty="0" smtClean="0">
                <a:cs typeface="Simplified Arabic" pitchFamily="2" charset="-78"/>
              </a:rPr>
              <a:t>أو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3f</a:t>
            </a:r>
            <a:r>
              <a:rPr lang="en-US" sz="2800" b="1" baseline="-25000" dirty="0" smtClean="0">
                <a:latin typeface="Times New Roman" pitchFamily="18" charset="0"/>
                <a:cs typeface="Times New Roman" pitchFamily="18" charset="0"/>
              </a:rPr>
              <a:t>C</a:t>
            </a:r>
            <a:endParaRPr lang="ar-SY" sz="2800" b="1" baseline="-25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مربع نص 13"/>
          <p:cNvSpPr txBox="1"/>
          <p:nvPr/>
        </p:nvSpPr>
        <p:spPr>
          <a:xfrm>
            <a:off x="285720" y="3857628"/>
            <a:ext cx="8501122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المزايا:</a:t>
            </a:r>
            <a:r>
              <a:rPr lang="ar-SY" sz="2800" b="1" dirty="0" smtClean="0">
                <a:solidFill>
                  <a:srgbClr val="7030A0"/>
                </a:solidFill>
                <a:cs typeface="Simplified Arabic" pitchFamily="2" charset="-78"/>
              </a:rPr>
              <a:t> بزيادة </a:t>
            </a:r>
            <a:r>
              <a:rPr lang="en-US" sz="2800" b="1" dirty="0" smtClean="0">
                <a:solidFill>
                  <a:srgbClr val="7030A0"/>
                </a:solidFill>
                <a:cs typeface="Simplified Arabic" pitchFamily="2" charset="-78"/>
              </a:rPr>
              <a:t>m</a:t>
            </a:r>
            <a:r>
              <a:rPr lang="en-US" sz="2800" b="1" baseline="-25000" dirty="0" smtClean="0">
                <a:solidFill>
                  <a:srgbClr val="7030A0"/>
                </a:solidFill>
                <a:cs typeface="Simplified Arabic" pitchFamily="2" charset="-78"/>
              </a:rPr>
              <a:t>f</a:t>
            </a:r>
            <a:r>
              <a:rPr lang="ar-SY" sz="2800" b="1" dirty="0" smtClean="0">
                <a:solidFill>
                  <a:srgbClr val="7030A0"/>
                </a:solidFill>
                <a:cs typeface="Simplified Arabic" pitchFamily="2" charset="-78"/>
              </a:rPr>
              <a:t> ستبتعد التوافقيات باتجاه الترددات العالية مما يسهل عملية الترشيح.</a:t>
            </a:r>
          </a:p>
          <a:p>
            <a:pPr algn="just"/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المساوئ:</a:t>
            </a:r>
            <a:r>
              <a:rPr lang="ar-SY" sz="2800" b="1" dirty="0" smtClean="0">
                <a:solidFill>
                  <a:srgbClr val="00B050"/>
                </a:solidFill>
                <a:cs typeface="Simplified Arabic" pitchFamily="2" charset="-78"/>
              </a:rPr>
              <a:t> زيادة </a:t>
            </a:r>
            <a:r>
              <a:rPr lang="ar-SY" sz="2800" b="1" dirty="0" err="1" smtClean="0">
                <a:solidFill>
                  <a:srgbClr val="00B050"/>
                </a:solidFill>
                <a:cs typeface="Simplified Arabic" pitchFamily="2" charset="-78"/>
              </a:rPr>
              <a:t>الضياعات</a:t>
            </a:r>
            <a:r>
              <a:rPr lang="ar-SY" sz="2800" b="1" dirty="0" smtClean="0">
                <a:solidFill>
                  <a:srgbClr val="00B050"/>
                </a:solidFill>
                <a:cs typeface="Simplified Arabic" pitchFamily="2" charset="-78"/>
              </a:rPr>
              <a:t> بسبب زيادة عمليات الوصل والفصل للمفاتيح الالكترونية.</a:t>
            </a:r>
          </a:p>
        </p:txBody>
      </p:sp>
      <p:sp>
        <p:nvSpPr>
          <p:cNvPr id="7" name="مربع نص 6"/>
          <p:cNvSpPr txBox="1"/>
          <p:nvPr/>
        </p:nvSpPr>
        <p:spPr>
          <a:xfrm>
            <a:off x="4179091" y="2928934"/>
            <a:ext cx="785818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3200" b="1" baseline="30000" dirty="0" smtClean="0">
                <a:cs typeface="Simplified Arabic" pitchFamily="2" charset="-78"/>
              </a:rPr>
              <a:t>.</a:t>
            </a:r>
          </a:p>
          <a:p>
            <a:pPr algn="ctr"/>
            <a:r>
              <a:rPr lang="ar-SY" sz="3200" b="1" baseline="30000" dirty="0" smtClean="0">
                <a:cs typeface="Simplified Arabic" pitchFamily="2" charset="-78"/>
              </a:rPr>
              <a:t>.</a:t>
            </a:r>
          </a:p>
          <a:p>
            <a:pPr algn="ctr"/>
            <a:r>
              <a:rPr lang="ar-SY" sz="3200" b="1" baseline="30000" dirty="0" smtClean="0">
                <a:cs typeface="Simplified Arabic" pitchFamily="2" charset="-78"/>
              </a:rPr>
              <a:t>.</a:t>
            </a:r>
          </a:p>
        </p:txBody>
      </p:sp>
      <p:sp>
        <p:nvSpPr>
          <p:cNvPr id="8" name="عنصر نائب لرقم الشريحة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57</a:t>
            </a:fld>
            <a:endParaRPr lang="ar-SY" dirty="0"/>
          </a:p>
        </p:txBody>
      </p:sp>
      <p:sp>
        <p:nvSpPr>
          <p:cNvPr id="9" name="عنصر نائب للتاريخ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10" name="عنصر نائب للتذييل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58</a:t>
            </a:fld>
            <a:endParaRPr lang="ar-SY" dirty="0"/>
          </a:p>
        </p:txBody>
      </p:sp>
      <p:pic>
        <p:nvPicPr>
          <p:cNvPr id="5120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026" y="1444729"/>
            <a:ext cx="6769949" cy="5080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مربع نص 7"/>
          <p:cNvSpPr txBox="1"/>
          <p:nvPr/>
        </p:nvSpPr>
        <p:spPr>
          <a:xfrm>
            <a:off x="285150" y="285728"/>
            <a:ext cx="8607330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مثال توضيحي: </a:t>
            </a:r>
            <a:r>
              <a:rPr lang="ar-SY" sz="2800" b="1" dirty="0" smtClean="0">
                <a:cs typeface="Simplified Arabic" pitchFamily="2" charset="-78"/>
              </a:rPr>
              <a:t>نبين فيما يلي منحنيات إشارة خرج مبدلة قالبة نصف </a:t>
            </a:r>
            <a:r>
              <a:rPr lang="ar-SY" sz="2800" b="1" dirty="0" err="1" smtClean="0">
                <a:cs typeface="Simplified Arabic" pitchFamily="2" charset="-78"/>
              </a:rPr>
              <a:t>جسرية</a:t>
            </a:r>
            <a:r>
              <a:rPr lang="ar-SY" sz="2800" b="1" dirty="0" smtClean="0">
                <a:cs typeface="Simplified Arabic" pitchFamily="2" charset="-78"/>
              </a:rPr>
              <a:t> </a:t>
            </a:r>
            <a:r>
              <a:rPr lang="ar-SY" sz="2800" b="1" dirty="0" err="1" smtClean="0">
                <a:cs typeface="Simplified Arabic" pitchFamily="2" charset="-78"/>
              </a:rPr>
              <a:t>مقادة</a:t>
            </a:r>
            <a:r>
              <a:rPr lang="ar-SY" sz="2800" b="1" dirty="0" smtClean="0">
                <a:cs typeface="Simplified Arabic" pitchFamily="2" charset="-78"/>
              </a:rPr>
              <a:t> بتقنية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PWM</a:t>
            </a:r>
            <a:r>
              <a:rPr lang="ar-SY" sz="2800" b="1" dirty="0" smtClean="0">
                <a:cs typeface="Simplified Arabic" pitchFamily="2" charset="-78"/>
              </a:rPr>
              <a:t> تردد الخرج </a:t>
            </a:r>
            <a:r>
              <a:rPr lang="en-US" sz="2800" b="1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="1" baseline="-25000" dirty="0" err="1" smtClean="0">
                <a:latin typeface="Times New Roman" pitchFamily="18" charset="0"/>
                <a:cs typeface="Times New Roman" pitchFamily="18" charset="0"/>
              </a:rPr>
              <a:t>out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= 50 Hz </a:t>
            </a:r>
            <a:r>
              <a:rPr lang="ar-SY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ar-SY" sz="2800" b="1" dirty="0" smtClean="0">
                <a:cs typeface="Simplified Arabic" pitchFamily="2" charset="-78"/>
              </a:rPr>
              <a:t>ومعامل التعديل </a:t>
            </a:r>
            <a:r>
              <a:rPr lang="ar-SY" sz="2800" b="1" dirty="0" err="1" smtClean="0">
                <a:cs typeface="Simplified Arabic" pitchFamily="2" charset="-78"/>
              </a:rPr>
              <a:t>المطالي</a:t>
            </a:r>
            <a:r>
              <a:rPr lang="ar-SY" sz="2800" b="1" dirty="0" smtClean="0">
                <a:cs typeface="Simplified Arabic" pitchFamily="2" charset="-78"/>
              </a:rPr>
              <a:t>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800" b="1" baseline="-25000" dirty="0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=2/3</a:t>
            </a:r>
            <a:r>
              <a:rPr lang="ar-SY" sz="2800" b="1" dirty="0" smtClean="0">
                <a:cs typeface="Simplified Arabic" pitchFamily="2" charset="-78"/>
              </a:rPr>
              <a:t> ومعامل التعديل الترددي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800" b="1" baseline="-25000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=19</a:t>
            </a:r>
            <a:endParaRPr lang="ar-SY" sz="2800" b="1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12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59</a:t>
            </a:fld>
            <a:endParaRPr lang="ar-SY" dirty="0"/>
          </a:p>
        </p:txBody>
      </p:sp>
      <p:pic>
        <p:nvPicPr>
          <p:cNvPr id="514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0150" y="1243161"/>
            <a:ext cx="6743700" cy="521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مربع نص 6"/>
          <p:cNvSpPr txBox="1"/>
          <p:nvPr/>
        </p:nvSpPr>
        <p:spPr>
          <a:xfrm>
            <a:off x="285150" y="313492"/>
            <a:ext cx="860733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cs typeface="Simplified Arabic" pitchFamily="2" charset="-78"/>
              </a:rPr>
              <a:t>المركبات التوافقية في جهد الخرج </a:t>
            </a:r>
            <a:endParaRPr lang="ar-SY" sz="28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مربع نص 8"/>
          <p:cNvSpPr txBox="1"/>
          <p:nvPr/>
        </p:nvSpPr>
        <p:spPr>
          <a:xfrm>
            <a:off x="1130246" y="3026212"/>
            <a:ext cx="576064" cy="246221"/>
          </a:xfrm>
          <a:prstGeom prst="rect">
            <a:avLst/>
          </a:prstGeom>
          <a:solidFill>
            <a:schemeClr val="bg1"/>
          </a:solidFill>
        </p:spPr>
        <p:txBody>
          <a:bodyPr wrap="square" rIns="0" rtlCol="0">
            <a:spAutoFit/>
          </a:bodyPr>
          <a:lstStyle/>
          <a:p>
            <a:r>
              <a:rPr lang="en-US" sz="1000" b="1" dirty="0" smtClean="0"/>
              <a:t>2/3</a:t>
            </a:r>
            <a:endParaRPr lang="en-US" sz="1000" b="1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6</a:t>
            </a:fld>
            <a:endParaRPr lang="ar-SY" dirty="0"/>
          </a:p>
        </p:txBody>
      </p:sp>
      <p:sp>
        <p:nvSpPr>
          <p:cNvPr id="5" name="مربع نص 4"/>
          <p:cNvSpPr txBox="1"/>
          <p:nvPr/>
        </p:nvSpPr>
        <p:spPr>
          <a:xfrm>
            <a:off x="1000100" y="1048392"/>
            <a:ext cx="71438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</a:rPr>
              <a:t>مبدلات السرعة (قيادة محركات التيار المتناوب)</a:t>
            </a:r>
          </a:p>
        </p:txBody>
      </p:sp>
      <p:pic>
        <p:nvPicPr>
          <p:cNvPr id="6" name="صورة 5" descr="speed variabl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7402" y="2285992"/>
            <a:ext cx="6769196" cy="2357454"/>
          </a:xfrm>
          <a:prstGeom prst="rect">
            <a:avLst/>
          </a:prstGeom>
        </p:spPr>
      </p:pic>
    </p:spTree>
  </p:cSld>
  <p:clrMapOvr>
    <a:masterClrMapping/>
  </p:clrMapOvr>
  <p:transition>
    <p:cover dir="ld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60</a:t>
            </a:fld>
            <a:endParaRPr lang="ar-SY" dirty="0"/>
          </a:p>
        </p:txBody>
      </p:sp>
      <p:pic>
        <p:nvPicPr>
          <p:cNvPr id="513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3020" y="1279866"/>
            <a:ext cx="6897960" cy="517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مربع نص 5"/>
          <p:cNvSpPr txBox="1"/>
          <p:nvPr/>
        </p:nvSpPr>
        <p:spPr>
          <a:xfrm>
            <a:off x="429166" y="386661"/>
            <a:ext cx="831929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cs typeface="Simplified Arabic" pitchFamily="2" charset="-78"/>
              </a:rPr>
              <a:t>تيار الحمولة والمركبة الأساسية له من أجل حمل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RL</a:t>
            </a:r>
            <a:r>
              <a:rPr lang="ar-SY" sz="2800" b="1" dirty="0" smtClean="0">
                <a:cs typeface="Simplified Arabic" pitchFamily="2" charset="-78"/>
              </a:rPr>
              <a:t> </a:t>
            </a:r>
            <a:r>
              <a:rPr lang="ar-SY" sz="2800" b="1" dirty="0" err="1" smtClean="0">
                <a:cs typeface="Simplified Arabic" pitchFamily="2" charset="-78"/>
              </a:rPr>
              <a:t>ثابته</a:t>
            </a:r>
            <a:r>
              <a:rPr lang="ar-SY" sz="2800" b="1" dirty="0" smtClean="0">
                <a:cs typeface="Simplified Arabic" pitchFamily="2" charset="-78"/>
              </a:rPr>
              <a:t> الزمني </a:t>
            </a:r>
            <a:r>
              <a:rPr lang="en-US" sz="2800" b="1" dirty="0" smtClean="0">
                <a:cs typeface="Simplified Arabic" pitchFamily="2" charset="-78"/>
                <a:sym typeface="Symbol"/>
              </a:rPr>
              <a:t>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=1msec</a:t>
            </a:r>
            <a:endParaRPr lang="ar-SY" sz="2800" b="1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مربع نص 2"/>
          <p:cNvSpPr txBox="1"/>
          <p:nvPr/>
        </p:nvSpPr>
        <p:spPr>
          <a:xfrm>
            <a:off x="4714876" y="982654"/>
            <a:ext cx="407196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en-US" sz="2800" b="1" dirty="0" err="1" smtClean="0">
                <a:cs typeface="Simplified Arabic" pitchFamily="2" charset="-78"/>
              </a:rPr>
              <a:t>u</a:t>
            </a:r>
            <a:r>
              <a:rPr lang="en-US" sz="2800" b="1" baseline="-25000" dirty="0" err="1" smtClean="0">
                <a:cs typeface="Simplified Arabic" pitchFamily="2" charset="-78"/>
              </a:rPr>
              <a:t>r</a:t>
            </a:r>
            <a:r>
              <a:rPr lang="ar-SY" sz="2800" b="1" dirty="0" smtClean="0">
                <a:cs typeface="Simplified Arabic" pitchFamily="2" charset="-78"/>
              </a:rPr>
              <a:t> </a:t>
            </a:r>
            <a:r>
              <a:rPr lang="en-US" sz="2800" b="1" dirty="0" smtClean="0">
                <a:cs typeface="Simplified Arabic" pitchFamily="2" charset="-78"/>
              </a:rPr>
              <a:t>&lt;</a:t>
            </a:r>
            <a:r>
              <a:rPr lang="ar-SY" sz="2800" b="1" dirty="0" smtClean="0">
                <a:cs typeface="Simplified Arabic" pitchFamily="2" charset="-78"/>
              </a:rPr>
              <a:t> </a:t>
            </a:r>
            <a:r>
              <a:rPr lang="en-US" sz="2800" b="1" dirty="0" err="1" smtClean="0">
                <a:cs typeface="Simplified Arabic" pitchFamily="2" charset="-78"/>
              </a:rPr>
              <a:t>uc</a:t>
            </a:r>
            <a:r>
              <a:rPr lang="ar-SY" sz="2800" b="1" dirty="0" smtClean="0">
                <a:cs typeface="Simplified Arabic" pitchFamily="2" charset="-78"/>
              </a:rPr>
              <a:t> </a:t>
            </a:r>
            <a:r>
              <a:rPr lang="ar-SY" sz="2800" b="1" dirty="0" err="1" smtClean="0">
                <a:cs typeface="Simplified Arabic" pitchFamily="2" charset="-78"/>
                <a:sym typeface="Symbol"/>
              </a:rPr>
              <a:t></a:t>
            </a:r>
            <a:r>
              <a:rPr lang="ar-SY" sz="2800" b="1" dirty="0" smtClean="0">
                <a:cs typeface="Simplified Arabic" pitchFamily="2" charset="-78"/>
                <a:sym typeface="Symbol"/>
              </a:rPr>
              <a:t> </a:t>
            </a:r>
            <a:r>
              <a:rPr lang="en-US" sz="2800" b="1" dirty="0" smtClean="0">
                <a:cs typeface="Simplified Arabic" pitchFamily="2" charset="-78"/>
                <a:sym typeface="Symbol"/>
              </a:rPr>
              <a:t>T</a:t>
            </a:r>
            <a:r>
              <a:rPr lang="en-US" sz="2800" b="1" baseline="-25000" dirty="0" smtClean="0">
                <a:cs typeface="Simplified Arabic" pitchFamily="2" charset="-78"/>
                <a:sym typeface="Symbol"/>
              </a:rPr>
              <a:t>2</a:t>
            </a:r>
            <a:r>
              <a:rPr lang="en-US" sz="2800" b="1" dirty="0" smtClean="0">
                <a:cs typeface="Simplified Arabic" pitchFamily="2" charset="-78"/>
                <a:sym typeface="Symbol"/>
              </a:rPr>
              <a:t>(on)</a:t>
            </a:r>
            <a:r>
              <a:rPr lang="ar-SY" sz="2800" b="1" dirty="0" err="1" smtClean="0">
                <a:cs typeface="Simplified Arabic" pitchFamily="2" charset="-78"/>
                <a:sym typeface="Symbol"/>
              </a:rPr>
              <a:t>.</a:t>
            </a:r>
            <a:endParaRPr lang="ar-SY" sz="2800" b="1" dirty="0" smtClean="0">
              <a:cs typeface="Simplified Arabic" pitchFamily="2" charset="-78"/>
            </a:endParaRPr>
          </a:p>
        </p:txBody>
      </p:sp>
      <p:sp>
        <p:nvSpPr>
          <p:cNvPr id="4" name="مربع نص 3"/>
          <p:cNvSpPr txBox="1"/>
          <p:nvPr/>
        </p:nvSpPr>
        <p:spPr>
          <a:xfrm>
            <a:off x="4857752" y="1825660"/>
            <a:ext cx="392909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en-US" sz="2800" b="1" dirty="0" err="1" smtClean="0">
                <a:solidFill>
                  <a:srgbClr val="00206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 err="1" smtClean="0">
                <a:solidFill>
                  <a:srgbClr val="002060"/>
                </a:solidFill>
                <a:cs typeface="Simplified Arabic" pitchFamily="2" charset="-78"/>
              </a:rPr>
              <a:t>r</a:t>
            </a:r>
            <a:r>
              <a:rPr lang="ar-SY" sz="2800" b="1" dirty="0" smtClean="0">
                <a:solidFill>
                  <a:srgbClr val="002060"/>
                </a:solidFill>
                <a:cs typeface="Simplified Arabic" pitchFamily="2" charset="-78"/>
              </a:rPr>
              <a:t> </a:t>
            </a:r>
            <a:r>
              <a:rPr lang="en-US" sz="2800" b="1" dirty="0" smtClean="0">
                <a:solidFill>
                  <a:srgbClr val="002060"/>
                </a:solidFill>
                <a:cs typeface="Simplified Arabic" pitchFamily="2" charset="-78"/>
              </a:rPr>
              <a:t>&gt;</a:t>
            </a:r>
            <a:r>
              <a:rPr lang="ar-SY" sz="2800" b="1" dirty="0" smtClean="0">
                <a:solidFill>
                  <a:srgbClr val="002060"/>
                </a:solidFill>
                <a:cs typeface="Simplified Arabic" pitchFamily="2" charset="-78"/>
              </a:rPr>
              <a:t> </a:t>
            </a:r>
            <a:r>
              <a:rPr lang="en-US" sz="2800" b="1" dirty="0" err="1" smtClean="0">
                <a:solidFill>
                  <a:srgbClr val="002060"/>
                </a:solidFill>
                <a:cs typeface="Simplified Arabic" pitchFamily="2" charset="-78"/>
              </a:rPr>
              <a:t>uc</a:t>
            </a:r>
            <a:r>
              <a:rPr lang="ar-SY" sz="2800" b="1" dirty="0" smtClean="0">
                <a:solidFill>
                  <a:srgbClr val="002060"/>
                </a:solidFill>
                <a:cs typeface="Simplified Arabic" pitchFamily="2" charset="-78"/>
              </a:rPr>
              <a:t> </a:t>
            </a:r>
            <a:r>
              <a:rPr lang="ar-SY" sz="2800" b="1" dirty="0" err="1" smtClean="0">
                <a:solidFill>
                  <a:srgbClr val="002060"/>
                </a:solidFill>
                <a:cs typeface="Simplified Arabic" pitchFamily="2" charset="-78"/>
                <a:sym typeface="Symbol"/>
              </a:rPr>
              <a:t></a:t>
            </a:r>
            <a:r>
              <a:rPr lang="ar-SY" sz="2800" b="1" dirty="0" smtClean="0">
                <a:solidFill>
                  <a:srgbClr val="002060"/>
                </a:solidFill>
                <a:cs typeface="Simplified Arabic" pitchFamily="2" charset="-78"/>
              </a:rPr>
              <a:t> </a:t>
            </a:r>
            <a:r>
              <a:rPr lang="en-US" sz="2800" b="1" dirty="0" smtClean="0">
                <a:solidFill>
                  <a:srgbClr val="002060"/>
                </a:solidFill>
                <a:cs typeface="Simplified Arabic" pitchFamily="2" charset="-78"/>
                <a:sym typeface="Symbol"/>
              </a:rPr>
              <a:t>T</a:t>
            </a:r>
            <a:r>
              <a:rPr lang="en-US" sz="2800" b="1" baseline="-25000" dirty="0" smtClean="0">
                <a:solidFill>
                  <a:srgbClr val="002060"/>
                </a:solidFill>
                <a:cs typeface="Simplified Arabic" pitchFamily="2" charset="-78"/>
                <a:sym typeface="Symbol"/>
              </a:rPr>
              <a:t>3</a:t>
            </a:r>
            <a:r>
              <a:rPr lang="en-US" sz="2800" b="1" dirty="0" smtClean="0">
                <a:solidFill>
                  <a:srgbClr val="002060"/>
                </a:solidFill>
                <a:cs typeface="Simplified Arabic" pitchFamily="2" charset="-78"/>
                <a:sym typeface="Symbol"/>
              </a:rPr>
              <a:t>(on)</a:t>
            </a:r>
            <a:r>
              <a:rPr lang="ar-SY" sz="2800" b="1" baseline="-25000" dirty="0" smtClean="0">
                <a:solidFill>
                  <a:srgbClr val="002060"/>
                </a:solidFill>
                <a:cs typeface="Simplified Arabic" pitchFamily="2" charset="-78"/>
                <a:sym typeface="Symbol"/>
              </a:rPr>
              <a:t> </a:t>
            </a:r>
            <a:r>
              <a:rPr lang="ar-SY" sz="2800" b="1" dirty="0" err="1" smtClean="0">
                <a:solidFill>
                  <a:srgbClr val="002060"/>
                </a:solidFill>
                <a:cs typeface="Simplified Arabic" pitchFamily="2" charset="-78"/>
                <a:sym typeface="Symbol"/>
              </a:rPr>
              <a:t>.</a:t>
            </a:r>
            <a:endParaRPr lang="ar-SY" sz="2800" b="1" dirty="0" smtClean="0">
              <a:solidFill>
                <a:srgbClr val="002060"/>
              </a:solidFill>
              <a:cs typeface="Simplified Arabic" pitchFamily="2" charset="-78"/>
            </a:endParaRPr>
          </a:p>
        </p:txBody>
      </p:sp>
      <p:sp>
        <p:nvSpPr>
          <p:cNvPr id="5" name="مربع نص 4"/>
          <p:cNvSpPr txBox="1"/>
          <p:nvPr/>
        </p:nvSpPr>
        <p:spPr>
          <a:xfrm>
            <a:off x="4071934" y="2786058"/>
            <a:ext cx="471490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solidFill>
                  <a:srgbClr val="00B050"/>
                </a:solidFill>
                <a:cs typeface="Simplified Arabic" pitchFamily="2" charset="-78"/>
              </a:rPr>
              <a:t>عند الجزء الموجب لـ </a:t>
            </a:r>
            <a:r>
              <a:rPr lang="en-US" sz="2800" b="1" dirty="0" err="1" smtClean="0">
                <a:solidFill>
                  <a:srgbClr val="00B05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 err="1" smtClean="0">
                <a:solidFill>
                  <a:srgbClr val="00B050"/>
                </a:solidFill>
                <a:cs typeface="Simplified Arabic" pitchFamily="2" charset="-78"/>
              </a:rPr>
              <a:t>r</a:t>
            </a:r>
            <a:r>
              <a:rPr lang="ar-SY" sz="2800" b="1" dirty="0" smtClean="0">
                <a:solidFill>
                  <a:srgbClr val="00B050"/>
                </a:solidFill>
                <a:cs typeface="Simplified Arabic" pitchFamily="2" charset="-78"/>
              </a:rPr>
              <a:t> ي</a:t>
            </a:r>
            <a:r>
              <a:rPr lang="ar-SY" sz="2800" b="1" dirty="0" smtClean="0">
                <a:solidFill>
                  <a:srgbClr val="00B050"/>
                </a:solidFill>
                <a:cs typeface="Simplified Arabic" pitchFamily="2" charset="-78"/>
                <a:sym typeface="Symbol"/>
              </a:rPr>
              <a:t>قدح </a:t>
            </a:r>
            <a:r>
              <a:rPr lang="en-US" sz="2800" b="1" dirty="0" smtClean="0">
                <a:solidFill>
                  <a:srgbClr val="00B050"/>
                </a:solidFill>
                <a:cs typeface="Simplified Arabic" pitchFamily="2" charset="-78"/>
                <a:sym typeface="Symbol"/>
              </a:rPr>
              <a:t>T</a:t>
            </a:r>
            <a:r>
              <a:rPr lang="en-US" sz="2800" b="1" baseline="-25000" dirty="0" smtClean="0">
                <a:solidFill>
                  <a:srgbClr val="00B050"/>
                </a:solidFill>
                <a:cs typeface="Simplified Arabic" pitchFamily="2" charset="-78"/>
                <a:sym typeface="Symbol"/>
              </a:rPr>
              <a:t>1</a:t>
            </a:r>
            <a:r>
              <a:rPr lang="ar-SY" sz="2800" b="1" dirty="0" smtClean="0">
                <a:solidFill>
                  <a:srgbClr val="00B050"/>
                </a:solidFill>
                <a:cs typeface="Simplified Arabic" pitchFamily="2" charset="-78"/>
                <a:sym typeface="Symbol"/>
              </a:rPr>
              <a:t>.</a:t>
            </a:r>
            <a:endParaRPr lang="ar-SY" sz="2800" b="1" dirty="0" smtClean="0">
              <a:solidFill>
                <a:srgbClr val="00B050"/>
              </a:solidFill>
              <a:cs typeface="Simplified Arabic" pitchFamily="2" charset="-78"/>
            </a:endParaRPr>
          </a:p>
        </p:txBody>
      </p:sp>
      <p:sp>
        <p:nvSpPr>
          <p:cNvPr id="6" name="مربع نص 5"/>
          <p:cNvSpPr txBox="1"/>
          <p:nvPr/>
        </p:nvSpPr>
        <p:spPr>
          <a:xfrm>
            <a:off x="4071934" y="3357562"/>
            <a:ext cx="471490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solidFill>
                  <a:schemeClr val="accent2"/>
                </a:solidFill>
                <a:cs typeface="Simplified Arabic" pitchFamily="2" charset="-78"/>
              </a:rPr>
              <a:t>عند الجزء السالب لـ </a:t>
            </a:r>
            <a:r>
              <a:rPr lang="en-US" sz="2800" b="1" dirty="0" err="1" smtClean="0">
                <a:solidFill>
                  <a:schemeClr val="accent2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 err="1" smtClean="0">
                <a:solidFill>
                  <a:schemeClr val="accent2"/>
                </a:solidFill>
                <a:cs typeface="Simplified Arabic" pitchFamily="2" charset="-78"/>
              </a:rPr>
              <a:t>r</a:t>
            </a:r>
            <a:r>
              <a:rPr lang="ar-SY" sz="2800" b="1" dirty="0" smtClean="0">
                <a:solidFill>
                  <a:schemeClr val="accent2"/>
                </a:solidFill>
                <a:cs typeface="Simplified Arabic" pitchFamily="2" charset="-78"/>
              </a:rPr>
              <a:t> ي</a:t>
            </a:r>
            <a:r>
              <a:rPr lang="ar-SY" sz="2800" b="1" dirty="0" smtClean="0">
                <a:solidFill>
                  <a:schemeClr val="accent2"/>
                </a:solidFill>
                <a:cs typeface="Simplified Arabic" pitchFamily="2" charset="-78"/>
                <a:sym typeface="Symbol"/>
              </a:rPr>
              <a:t>قدح </a:t>
            </a:r>
            <a:r>
              <a:rPr lang="en-US" sz="2800" b="1" dirty="0" smtClean="0">
                <a:solidFill>
                  <a:schemeClr val="accent2"/>
                </a:solidFill>
                <a:cs typeface="Simplified Arabic" pitchFamily="2" charset="-78"/>
                <a:sym typeface="Symbol"/>
              </a:rPr>
              <a:t>T</a:t>
            </a:r>
            <a:r>
              <a:rPr lang="en-US" sz="2800" b="1" baseline="-25000" dirty="0" smtClean="0">
                <a:solidFill>
                  <a:schemeClr val="accent2"/>
                </a:solidFill>
                <a:cs typeface="Simplified Arabic" pitchFamily="2" charset="-78"/>
                <a:sym typeface="Symbol"/>
              </a:rPr>
              <a:t>4</a:t>
            </a:r>
            <a:r>
              <a:rPr lang="ar-SY" sz="2800" b="1" dirty="0" smtClean="0">
                <a:solidFill>
                  <a:schemeClr val="accent2"/>
                </a:solidFill>
                <a:cs typeface="Simplified Arabic" pitchFamily="2" charset="-78"/>
                <a:sym typeface="Symbol"/>
              </a:rPr>
              <a:t>.</a:t>
            </a:r>
            <a:endParaRPr lang="ar-SY" sz="2800" b="1" dirty="0" smtClean="0">
              <a:solidFill>
                <a:schemeClr val="accent2"/>
              </a:solidFill>
              <a:cs typeface="Simplified Arabic" pitchFamily="2" charset="-78"/>
            </a:endParaRPr>
          </a:p>
        </p:txBody>
      </p:sp>
      <p:sp>
        <p:nvSpPr>
          <p:cNvPr id="7" name="مربع نص 6"/>
          <p:cNvSpPr txBox="1"/>
          <p:nvPr/>
        </p:nvSpPr>
        <p:spPr>
          <a:xfrm>
            <a:off x="214282" y="-24"/>
            <a:ext cx="8643998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700" b="1" dirty="0" smtClean="0">
                <a:solidFill>
                  <a:srgbClr val="FF0000"/>
                </a:solidFill>
                <a:cs typeface="Simplified Arabic" pitchFamily="2" charset="-78"/>
              </a:rPr>
              <a:t>3 – طريقة تعديل عرض النبضة </a:t>
            </a:r>
            <a:r>
              <a:rPr lang="ar-SY" sz="2700" b="1" dirty="0" err="1" smtClean="0">
                <a:solidFill>
                  <a:srgbClr val="FF0000"/>
                </a:solidFill>
                <a:cs typeface="Simplified Arabic" pitchFamily="2" charset="-78"/>
              </a:rPr>
              <a:t>الجيبي</a:t>
            </a:r>
            <a:r>
              <a:rPr lang="ar-SY" sz="2700" b="1" dirty="0" smtClean="0">
                <a:solidFill>
                  <a:srgbClr val="FF0000"/>
                </a:solidFill>
                <a:cs typeface="Simplified Arabic" pitchFamily="2" charset="-78"/>
              </a:rPr>
              <a:t> </a:t>
            </a:r>
            <a:r>
              <a:rPr lang="ar-SY" sz="2700" b="1" dirty="0" err="1" smtClean="0">
                <a:solidFill>
                  <a:srgbClr val="FF0000"/>
                </a:solidFill>
                <a:cs typeface="Simplified Arabic" pitchFamily="2" charset="-78"/>
              </a:rPr>
              <a:t>المثلثي</a:t>
            </a:r>
            <a:r>
              <a:rPr lang="ar-SY" sz="2700" b="1" dirty="0" smtClean="0">
                <a:solidFill>
                  <a:srgbClr val="FF0000"/>
                </a:solidFill>
                <a:cs typeface="Simplified Arabic" pitchFamily="2" charset="-78"/>
              </a:rPr>
              <a:t> </a:t>
            </a:r>
            <a:r>
              <a:rPr lang="en-US" sz="2700" b="1" dirty="0" smtClean="0">
                <a:solidFill>
                  <a:srgbClr val="FF0000"/>
                </a:solidFill>
                <a:cs typeface="Simplified Arabic" pitchFamily="2" charset="-78"/>
              </a:rPr>
              <a:t>SPWM</a:t>
            </a:r>
            <a:endParaRPr lang="ar-SY" sz="2700" b="1" dirty="0" smtClean="0">
              <a:solidFill>
                <a:srgbClr val="FF0000"/>
              </a:solidFill>
              <a:cs typeface="Simplified Arabic" pitchFamily="2" charset="-78"/>
            </a:endParaRPr>
          </a:p>
          <a:p>
            <a:r>
              <a:rPr lang="ar-SY" sz="2700" b="1" dirty="0" smtClean="0">
                <a:solidFill>
                  <a:srgbClr val="FF0000"/>
                </a:solidFill>
                <a:cs typeface="Simplified Arabic" pitchFamily="2" charset="-78"/>
              </a:rPr>
              <a:t> – حالة المبدلة </a:t>
            </a:r>
            <a:r>
              <a:rPr lang="ar-SY" sz="2700" b="1" dirty="0" err="1" smtClean="0">
                <a:solidFill>
                  <a:srgbClr val="FF0000"/>
                </a:solidFill>
                <a:cs typeface="Simplified Arabic" pitchFamily="2" charset="-78"/>
              </a:rPr>
              <a:t>الجسرية</a:t>
            </a:r>
            <a:endParaRPr lang="ar-SY" sz="27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pic>
        <p:nvPicPr>
          <p:cNvPr id="15" name="صورة 14" descr="power2_fig2_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194" y="928670"/>
            <a:ext cx="4087368" cy="1770888"/>
          </a:xfrm>
          <a:prstGeom prst="rect">
            <a:avLst/>
          </a:prstGeom>
        </p:spPr>
      </p:pic>
      <p:grpSp>
        <p:nvGrpSpPr>
          <p:cNvPr id="24" name="مجموعة 23"/>
          <p:cNvGrpSpPr/>
          <p:nvPr/>
        </p:nvGrpSpPr>
        <p:grpSpPr>
          <a:xfrm>
            <a:off x="3000364" y="3929066"/>
            <a:ext cx="5786478" cy="1152514"/>
            <a:chOff x="3000364" y="4157028"/>
            <a:chExt cx="5786478" cy="1152514"/>
          </a:xfrm>
        </p:grpSpPr>
        <p:sp>
          <p:nvSpPr>
            <p:cNvPr id="22" name="مستطيل 21"/>
            <p:cNvSpPr/>
            <p:nvPr/>
          </p:nvSpPr>
          <p:spPr>
            <a:xfrm>
              <a:off x="3000364" y="4157028"/>
              <a:ext cx="5000660" cy="1143008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3">
                    <a:lumMod val="20000"/>
                    <a:lumOff val="8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Y"/>
            </a:p>
          </p:txBody>
        </p:sp>
        <p:sp>
          <p:nvSpPr>
            <p:cNvPr id="16" name="مربع نص 15"/>
            <p:cNvSpPr txBox="1"/>
            <p:nvPr/>
          </p:nvSpPr>
          <p:spPr>
            <a:xfrm>
              <a:off x="3071802" y="4214818"/>
              <a:ext cx="571504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/>
              <a:r>
                <a:rPr lang="en-US" sz="2800" b="1" dirty="0" smtClean="0">
                  <a:cs typeface="Simplified Arabic" pitchFamily="2" charset="-78"/>
                </a:rPr>
                <a:t>T</a:t>
              </a:r>
              <a:r>
                <a:rPr lang="en-US" sz="2800" b="1" baseline="-25000" dirty="0" smtClean="0">
                  <a:cs typeface="Simplified Arabic" pitchFamily="2" charset="-78"/>
                </a:rPr>
                <a:t>1</a:t>
              </a:r>
              <a:r>
                <a:rPr lang="en-US" sz="2800" b="1" dirty="0" smtClean="0">
                  <a:cs typeface="Simplified Arabic" pitchFamily="2" charset="-78"/>
                </a:rPr>
                <a:t>(on) , T</a:t>
              </a:r>
              <a:r>
                <a:rPr lang="en-US" sz="2800" b="1" baseline="-25000" dirty="0" smtClean="0">
                  <a:cs typeface="Simplified Arabic" pitchFamily="2" charset="-78"/>
                </a:rPr>
                <a:t>2</a:t>
              </a:r>
              <a:r>
                <a:rPr lang="en-US" sz="2800" b="1" dirty="0" smtClean="0">
                  <a:cs typeface="Simplified Arabic" pitchFamily="2" charset="-78"/>
                </a:rPr>
                <a:t>(on) </a:t>
              </a:r>
              <a:r>
                <a:rPr lang="en-US" sz="2800" b="1" dirty="0" smtClean="0">
                  <a:cs typeface="Simplified Arabic" pitchFamily="2" charset="-78"/>
                  <a:sym typeface="Symbol"/>
                </a:rPr>
                <a:t></a:t>
              </a:r>
              <a:r>
                <a:rPr lang="en-US" sz="2800" b="1" dirty="0" err="1" smtClean="0">
                  <a:cs typeface="Simplified Arabic" pitchFamily="2" charset="-78"/>
                  <a:sym typeface="Symbol"/>
                </a:rPr>
                <a:t>v</a:t>
              </a:r>
              <a:r>
                <a:rPr lang="en-US" sz="2800" b="1" baseline="-25000" dirty="0" err="1" smtClean="0">
                  <a:cs typeface="Simplified Arabic" pitchFamily="2" charset="-78"/>
                  <a:sym typeface="Symbol"/>
                </a:rPr>
                <a:t>L</a:t>
              </a:r>
              <a:r>
                <a:rPr lang="en-US" sz="2800" b="1" dirty="0" smtClean="0">
                  <a:cs typeface="Simplified Arabic" pitchFamily="2" charset="-78"/>
                  <a:sym typeface="Symbol"/>
                </a:rPr>
                <a:t>=U</a:t>
              </a:r>
              <a:r>
                <a:rPr lang="en-US" sz="2800" b="1" baseline="-25000" dirty="0" smtClean="0">
                  <a:cs typeface="Simplified Arabic" pitchFamily="2" charset="-78"/>
                  <a:sym typeface="Symbol"/>
                </a:rPr>
                <a:t>s</a:t>
              </a:r>
              <a:endParaRPr lang="ar-SY" sz="2800" b="1" baseline="-25000" dirty="0" smtClean="0">
                <a:cs typeface="Simplified Arabic" pitchFamily="2" charset="-78"/>
              </a:endParaRPr>
            </a:p>
          </p:txBody>
        </p:sp>
        <p:sp>
          <p:nvSpPr>
            <p:cNvPr id="17" name="مربع نص 16"/>
            <p:cNvSpPr txBox="1"/>
            <p:nvPr/>
          </p:nvSpPr>
          <p:spPr>
            <a:xfrm>
              <a:off x="3071802" y="4786322"/>
              <a:ext cx="571504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/>
              <a:r>
                <a:rPr lang="en-US" sz="2800" b="1" dirty="0" smtClean="0">
                  <a:cs typeface="Simplified Arabic" pitchFamily="2" charset="-78"/>
                </a:rPr>
                <a:t>T</a:t>
              </a:r>
              <a:r>
                <a:rPr lang="en-US" sz="2800" b="1" baseline="-25000" dirty="0" smtClean="0">
                  <a:cs typeface="Simplified Arabic" pitchFamily="2" charset="-78"/>
                </a:rPr>
                <a:t>1</a:t>
              </a:r>
              <a:r>
                <a:rPr lang="en-US" sz="2800" b="1" dirty="0" smtClean="0">
                  <a:cs typeface="Simplified Arabic" pitchFamily="2" charset="-78"/>
                </a:rPr>
                <a:t>(on) , T</a:t>
              </a:r>
              <a:r>
                <a:rPr lang="en-US" sz="2800" b="1" baseline="-25000" dirty="0" smtClean="0">
                  <a:cs typeface="Simplified Arabic" pitchFamily="2" charset="-78"/>
                </a:rPr>
                <a:t>3</a:t>
              </a:r>
              <a:r>
                <a:rPr lang="en-US" sz="2800" b="1" dirty="0" smtClean="0">
                  <a:cs typeface="Simplified Arabic" pitchFamily="2" charset="-78"/>
                </a:rPr>
                <a:t>(on) </a:t>
              </a:r>
              <a:r>
                <a:rPr lang="en-US" sz="2800" b="1" dirty="0" smtClean="0">
                  <a:cs typeface="Simplified Arabic" pitchFamily="2" charset="-78"/>
                  <a:sym typeface="Symbol"/>
                </a:rPr>
                <a:t></a:t>
              </a:r>
              <a:r>
                <a:rPr lang="en-US" sz="2800" b="1" dirty="0" err="1" smtClean="0">
                  <a:cs typeface="Simplified Arabic" pitchFamily="2" charset="-78"/>
                  <a:sym typeface="Symbol"/>
                </a:rPr>
                <a:t>v</a:t>
              </a:r>
              <a:r>
                <a:rPr lang="en-US" sz="2800" b="1" baseline="-25000" dirty="0" err="1" smtClean="0">
                  <a:cs typeface="Simplified Arabic" pitchFamily="2" charset="-78"/>
                  <a:sym typeface="Symbol"/>
                </a:rPr>
                <a:t>L</a:t>
              </a:r>
              <a:r>
                <a:rPr lang="en-US" sz="2800" b="1" dirty="0" smtClean="0">
                  <a:cs typeface="Simplified Arabic" pitchFamily="2" charset="-78"/>
                  <a:sym typeface="Symbol"/>
                </a:rPr>
                <a:t>=0</a:t>
              </a:r>
              <a:endParaRPr lang="ar-SY" sz="2800" b="1" dirty="0" smtClean="0">
                <a:cs typeface="Simplified Arabic" pitchFamily="2" charset="-78"/>
              </a:endParaRPr>
            </a:p>
          </p:txBody>
        </p:sp>
      </p:grpSp>
      <p:grpSp>
        <p:nvGrpSpPr>
          <p:cNvPr id="25" name="مجموعة 24"/>
          <p:cNvGrpSpPr/>
          <p:nvPr/>
        </p:nvGrpSpPr>
        <p:grpSpPr>
          <a:xfrm>
            <a:off x="3000364" y="5201302"/>
            <a:ext cx="5786478" cy="1143008"/>
            <a:chOff x="3000364" y="5429264"/>
            <a:chExt cx="5786478" cy="1143008"/>
          </a:xfrm>
        </p:grpSpPr>
        <p:sp>
          <p:nvSpPr>
            <p:cNvPr id="23" name="مستطيل 22"/>
            <p:cNvSpPr/>
            <p:nvPr/>
          </p:nvSpPr>
          <p:spPr>
            <a:xfrm>
              <a:off x="3000364" y="5429264"/>
              <a:ext cx="5000660" cy="1143008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3">
                    <a:lumMod val="20000"/>
                    <a:lumOff val="8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Y"/>
            </a:p>
          </p:txBody>
        </p:sp>
        <p:sp>
          <p:nvSpPr>
            <p:cNvPr id="18" name="مربع نص 17"/>
            <p:cNvSpPr txBox="1"/>
            <p:nvPr/>
          </p:nvSpPr>
          <p:spPr>
            <a:xfrm>
              <a:off x="3071802" y="5429264"/>
              <a:ext cx="571504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/>
              <a:r>
                <a:rPr lang="en-US" sz="2800" b="1" dirty="0" smtClean="0">
                  <a:cs typeface="Simplified Arabic" pitchFamily="2" charset="-78"/>
                </a:rPr>
                <a:t>T</a:t>
              </a:r>
              <a:r>
                <a:rPr lang="en-US" sz="2800" b="1" baseline="-25000" dirty="0" smtClean="0">
                  <a:cs typeface="Simplified Arabic" pitchFamily="2" charset="-78"/>
                </a:rPr>
                <a:t>4</a:t>
              </a:r>
              <a:r>
                <a:rPr lang="en-US" sz="2800" b="1" dirty="0" smtClean="0">
                  <a:cs typeface="Simplified Arabic" pitchFamily="2" charset="-78"/>
                </a:rPr>
                <a:t>(on) , T</a:t>
              </a:r>
              <a:r>
                <a:rPr lang="en-US" sz="2800" b="1" baseline="-25000" dirty="0" smtClean="0">
                  <a:cs typeface="Simplified Arabic" pitchFamily="2" charset="-78"/>
                </a:rPr>
                <a:t>3</a:t>
              </a:r>
              <a:r>
                <a:rPr lang="en-US" sz="2800" b="1" dirty="0" smtClean="0">
                  <a:cs typeface="Simplified Arabic" pitchFamily="2" charset="-78"/>
                </a:rPr>
                <a:t>(on) </a:t>
              </a:r>
              <a:r>
                <a:rPr lang="en-US" sz="2800" b="1" dirty="0" smtClean="0">
                  <a:cs typeface="Simplified Arabic" pitchFamily="2" charset="-78"/>
                  <a:sym typeface="Symbol"/>
                </a:rPr>
                <a:t></a:t>
              </a:r>
              <a:r>
                <a:rPr lang="en-US" sz="2800" b="1" dirty="0" err="1" smtClean="0">
                  <a:cs typeface="Simplified Arabic" pitchFamily="2" charset="-78"/>
                  <a:sym typeface="Symbol"/>
                </a:rPr>
                <a:t>v</a:t>
              </a:r>
              <a:r>
                <a:rPr lang="en-US" sz="2800" b="1" baseline="-25000" dirty="0" err="1" smtClean="0">
                  <a:cs typeface="Simplified Arabic" pitchFamily="2" charset="-78"/>
                  <a:sym typeface="Symbol"/>
                </a:rPr>
                <a:t>L</a:t>
              </a:r>
              <a:r>
                <a:rPr lang="en-US" sz="2800" b="1" dirty="0" smtClean="0">
                  <a:cs typeface="Simplified Arabic" pitchFamily="2" charset="-78"/>
                  <a:sym typeface="Symbol"/>
                </a:rPr>
                <a:t>=-U</a:t>
              </a:r>
              <a:r>
                <a:rPr lang="en-US" sz="2800" b="1" baseline="-25000" dirty="0" smtClean="0">
                  <a:cs typeface="Simplified Arabic" pitchFamily="2" charset="-78"/>
                  <a:sym typeface="Symbol"/>
                </a:rPr>
                <a:t>s</a:t>
              </a:r>
              <a:endParaRPr lang="ar-SY" sz="2800" b="1" baseline="-25000" dirty="0" smtClean="0">
                <a:cs typeface="Simplified Arabic" pitchFamily="2" charset="-78"/>
              </a:endParaRPr>
            </a:p>
          </p:txBody>
        </p:sp>
        <p:sp>
          <p:nvSpPr>
            <p:cNvPr id="19" name="مربع نص 18"/>
            <p:cNvSpPr txBox="1"/>
            <p:nvPr/>
          </p:nvSpPr>
          <p:spPr>
            <a:xfrm>
              <a:off x="3071802" y="6000768"/>
              <a:ext cx="571504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/>
              <a:r>
                <a:rPr lang="en-US" sz="2800" b="1" dirty="0" smtClean="0">
                  <a:cs typeface="Simplified Arabic" pitchFamily="2" charset="-78"/>
                </a:rPr>
                <a:t>T</a:t>
              </a:r>
              <a:r>
                <a:rPr lang="en-US" sz="2800" b="1" baseline="-25000" dirty="0" smtClean="0">
                  <a:cs typeface="Simplified Arabic" pitchFamily="2" charset="-78"/>
                </a:rPr>
                <a:t>4</a:t>
              </a:r>
              <a:r>
                <a:rPr lang="en-US" sz="2800" b="1" dirty="0" smtClean="0">
                  <a:cs typeface="Simplified Arabic" pitchFamily="2" charset="-78"/>
                </a:rPr>
                <a:t>(on) , T</a:t>
              </a:r>
              <a:r>
                <a:rPr lang="en-US" sz="2800" b="1" baseline="-25000" dirty="0" smtClean="0">
                  <a:cs typeface="Simplified Arabic" pitchFamily="2" charset="-78"/>
                </a:rPr>
                <a:t>2</a:t>
              </a:r>
              <a:r>
                <a:rPr lang="en-US" sz="2800" b="1" dirty="0" smtClean="0">
                  <a:cs typeface="Simplified Arabic" pitchFamily="2" charset="-78"/>
                </a:rPr>
                <a:t>(on) </a:t>
              </a:r>
              <a:r>
                <a:rPr lang="en-US" sz="2800" b="1" dirty="0" smtClean="0">
                  <a:cs typeface="Simplified Arabic" pitchFamily="2" charset="-78"/>
                  <a:sym typeface="Symbol"/>
                </a:rPr>
                <a:t></a:t>
              </a:r>
              <a:r>
                <a:rPr lang="en-US" sz="2800" b="1" dirty="0" err="1" smtClean="0">
                  <a:cs typeface="Simplified Arabic" pitchFamily="2" charset="-78"/>
                  <a:sym typeface="Symbol"/>
                </a:rPr>
                <a:t>v</a:t>
              </a:r>
              <a:r>
                <a:rPr lang="en-US" sz="2800" b="1" baseline="-25000" dirty="0" err="1" smtClean="0">
                  <a:cs typeface="Simplified Arabic" pitchFamily="2" charset="-78"/>
                  <a:sym typeface="Symbol"/>
                </a:rPr>
                <a:t>L</a:t>
              </a:r>
              <a:r>
                <a:rPr lang="en-US" sz="2800" b="1" dirty="0" smtClean="0">
                  <a:cs typeface="Simplified Arabic" pitchFamily="2" charset="-78"/>
                  <a:sym typeface="Symbol"/>
                </a:rPr>
                <a:t>=0</a:t>
              </a:r>
              <a:endParaRPr lang="ar-SY" sz="2800" b="1" dirty="0" smtClean="0">
                <a:cs typeface="Simplified Arabic" pitchFamily="2" charset="-78"/>
              </a:endParaRPr>
            </a:p>
          </p:txBody>
        </p:sp>
      </p:grpSp>
      <p:sp>
        <p:nvSpPr>
          <p:cNvPr id="20" name="مربع نص 19"/>
          <p:cNvSpPr txBox="1"/>
          <p:nvPr/>
        </p:nvSpPr>
        <p:spPr>
          <a:xfrm>
            <a:off x="1142976" y="4272608"/>
            <a:ext cx="150019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800" b="1" dirty="0" smtClean="0">
                <a:solidFill>
                  <a:srgbClr val="00B050"/>
                </a:solidFill>
                <a:cs typeface="Simplified Arabic" pitchFamily="2" charset="-78"/>
              </a:rPr>
              <a:t>Ur&gt;0</a:t>
            </a:r>
            <a:endParaRPr lang="ar-SY" sz="2800" b="1" baseline="-25000" dirty="0" smtClean="0">
              <a:solidFill>
                <a:srgbClr val="00B050"/>
              </a:solidFill>
              <a:cs typeface="Simplified Arabic" pitchFamily="2" charset="-78"/>
            </a:endParaRPr>
          </a:p>
        </p:txBody>
      </p:sp>
      <p:sp>
        <p:nvSpPr>
          <p:cNvPr id="21" name="مربع نص 20"/>
          <p:cNvSpPr txBox="1"/>
          <p:nvPr/>
        </p:nvSpPr>
        <p:spPr>
          <a:xfrm>
            <a:off x="1142976" y="5487054"/>
            <a:ext cx="150019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800" b="1" dirty="0" smtClean="0">
                <a:solidFill>
                  <a:schemeClr val="accent2"/>
                </a:solidFill>
                <a:cs typeface="Simplified Arabic" pitchFamily="2" charset="-78"/>
              </a:rPr>
              <a:t>Ur&lt;0</a:t>
            </a:r>
            <a:endParaRPr lang="ar-SY" sz="2800" b="1" baseline="-25000" dirty="0" smtClean="0">
              <a:solidFill>
                <a:schemeClr val="accent2"/>
              </a:solidFill>
              <a:cs typeface="Simplified Arabic" pitchFamily="2" charset="-78"/>
            </a:endParaRPr>
          </a:p>
        </p:txBody>
      </p:sp>
      <p:sp>
        <p:nvSpPr>
          <p:cNvPr id="26" name="شكل بيضاوي 25"/>
          <p:cNvSpPr/>
          <p:nvPr/>
        </p:nvSpPr>
        <p:spPr>
          <a:xfrm>
            <a:off x="3779912" y="1052736"/>
            <a:ext cx="713282" cy="642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7" name="شكل بيضاوي 26"/>
          <p:cNvSpPr/>
          <p:nvPr/>
        </p:nvSpPr>
        <p:spPr>
          <a:xfrm>
            <a:off x="3779912" y="1916832"/>
            <a:ext cx="714380" cy="642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8" name="شكل بيضاوي 27"/>
          <p:cNvSpPr/>
          <p:nvPr/>
        </p:nvSpPr>
        <p:spPr>
          <a:xfrm>
            <a:off x="1285852" y="1857364"/>
            <a:ext cx="714380" cy="642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9" name="شكل بيضاوي 28"/>
          <p:cNvSpPr/>
          <p:nvPr/>
        </p:nvSpPr>
        <p:spPr>
          <a:xfrm>
            <a:off x="1357290" y="1071546"/>
            <a:ext cx="714380" cy="642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30" name="عنصر نائب لرقم الشريحة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61</a:t>
            </a:fld>
            <a:endParaRPr lang="ar-SY" dirty="0"/>
          </a:p>
        </p:txBody>
      </p:sp>
      <p:sp>
        <p:nvSpPr>
          <p:cNvPr id="31" name="عنصر نائب للتاريخ 3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32" name="عنصر نائب للتذييل 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  <p:sp>
        <p:nvSpPr>
          <p:cNvPr id="33" name="سهم منحني 32"/>
          <p:cNvSpPr/>
          <p:nvPr/>
        </p:nvSpPr>
        <p:spPr>
          <a:xfrm>
            <a:off x="1571604" y="2857496"/>
            <a:ext cx="2571768" cy="1357322"/>
          </a:xfrm>
          <a:prstGeom prst="bentArrow">
            <a:avLst>
              <a:gd name="adj1" fmla="val 11451"/>
              <a:gd name="adj2" fmla="val 14240"/>
              <a:gd name="adj3" fmla="val 24203"/>
              <a:gd name="adj4" fmla="val 43750"/>
            </a:avLst>
          </a:prstGeom>
          <a:solidFill>
            <a:srgbClr val="00B0F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sp>
        <p:nvSpPr>
          <p:cNvPr id="34" name="سهم منحني 33"/>
          <p:cNvSpPr/>
          <p:nvPr/>
        </p:nvSpPr>
        <p:spPr>
          <a:xfrm>
            <a:off x="1571604" y="3429000"/>
            <a:ext cx="2571768" cy="2000264"/>
          </a:xfrm>
          <a:prstGeom prst="bentArrow">
            <a:avLst>
              <a:gd name="adj1" fmla="val 7694"/>
              <a:gd name="adj2" fmla="val 10483"/>
              <a:gd name="adj3" fmla="val 18567"/>
              <a:gd name="adj4" fmla="val 43750"/>
            </a:avLst>
          </a:prstGeom>
          <a:solidFill>
            <a:srgbClr val="00B0F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29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4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63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5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3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74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20" grpId="0"/>
      <p:bldP spid="21" grpId="0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8" grpId="2" animBg="1"/>
      <p:bldP spid="28" grpId="3" animBg="1"/>
      <p:bldP spid="29" grpId="0" animBg="1"/>
      <p:bldP spid="29" grpId="1" animBg="1"/>
      <p:bldP spid="29" grpId="2" animBg="1"/>
      <p:bldP spid="33" grpId="0" animBg="1"/>
      <p:bldP spid="33" grpId="1" animBg="1"/>
      <p:bldP spid="3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مربع نص 2"/>
          <p:cNvSpPr txBox="1"/>
          <p:nvPr/>
        </p:nvSpPr>
        <p:spPr>
          <a:xfrm>
            <a:off x="428596" y="357166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ملاحظة : </a:t>
            </a:r>
            <a:r>
              <a:rPr lang="ar-SY" sz="2800" b="1" dirty="0" smtClean="0">
                <a:cs typeface="Simplified Arabic" pitchFamily="2" charset="-78"/>
              </a:rPr>
              <a:t>يتكون جهد الخرج من ثلاثة مستويات وهي :</a:t>
            </a:r>
          </a:p>
          <a:p>
            <a:pPr algn="ctr"/>
            <a:r>
              <a:rPr lang="en-US" sz="2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, 0 , -U</a:t>
            </a:r>
            <a:r>
              <a:rPr lang="en-US" sz="2800" b="1" baseline="-250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endParaRPr lang="ar-SY" sz="2800" b="1" baseline="-25000" dirty="0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مربع نص 17"/>
          <p:cNvSpPr txBox="1"/>
          <p:nvPr/>
        </p:nvSpPr>
        <p:spPr>
          <a:xfrm>
            <a:off x="2571736" y="1357298"/>
            <a:ext cx="392909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solidFill>
                  <a:srgbClr val="C00000"/>
                </a:solidFill>
                <a:cs typeface="Simplified Arabic" pitchFamily="2" charset="-78"/>
              </a:rPr>
              <a:t>الجهد أقرب للشكل </a:t>
            </a:r>
            <a:r>
              <a:rPr lang="ar-SY" sz="2800" b="1" dirty="0" err="1" smtClean="0">
                <a:solidFill>
                  <a:srgbClr val="C00000"/>
                </a:solidFill>
                <a:cs typeface="Simplified Arabic" pitchFamily="2" charset="-78"/>
              </a:rPr>
              <a:t>الجيبي</a:t>
            </a:r>
            <a:endParaRPr lang="ar-SY" sz="2800" b="1" baseline="-25000" dirty="0" smtClean="0">
              <a:solidFill>
                <a:srgbClr val="C00000"/>
              </a:solidFill>
              <a:cs typeface="Simplified Arabic" pitchFamily="2" charset="-78"/>
            </a:endParaRPr>
          </a:p>
        </p:txBody>
      </p:sp>
      <p:sp>
        <p:nvSpPr>
          <p:cNvPr id="12" name="عنصر نائب لرقم الشريحة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62</a:t>
            </a:fld>
            <a:endParaRPr lang="ar-SY" dirty="0"/>
          </a:p>
        </p:txBody>
      </p:sp>
      <p:sp>
        <p:nvSpPr>
          <p:cNvPr id="15" name="عنصر نائب للتاريخ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16" name="عنصر نائب للتذييل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  <p:sp>
        <p:nvSpPr>
          <p:cNvPr id="29" name="مستطيل مستدير الزوايا 28"/>
          <p:cNvSpPr/>
          <p:nvPr/>
        </p:nvSpPr>
        <p:spPr>
          <a:xfrm>
            <a:off x="1735921" y="5643578"/>
            <a:ext cx="5672158" cy="785818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 dirty="0">
              <a:solidFill>
                <a:schemeClr val="bg1"/>
              </a:solidFill>
            </a:endParaRPr>
          </a:p>
        </p:txBody>
      </p:sp>
      <p:sp>
        <p:nvSpPr>
          <p:cNvPr id="30" name="مربع نص 29"/>
          <p:cNvSpPr txBox="1"/>
          <p:nvPr/>
        </p:nvSpPr>
        <p:spPr>
          <a:xfrm>
            <a:off x="357158" y="1928802"/>
            <a:ext cx="8429684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خلاصة: </a:t>
            </a:r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</a:rPr>
              <a:t>يتعلق جهد الخرج في المبدلة القالبة </a:t>
            </a:r>
            <a:r>
              <a:rPr lang="ar-SY" sz="2800" b="1" dirty="0" err="1" smtClean="0">
                <a:solidFill>
                  <a:srgbClr val="0070C0"/>
                </a:solidFill>
                <a:cs typeface="Simplified Arabic" pitchFamily="2" charset="-78"/>
              </a:rPr>
              <a:t>بالاشارة</a:t>
            </a:r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</a:rPr>
              <a:t> المرجعية (جهد التحكم) من جهة </a:t>
            </a:r>
            <a:r>
              <a:rPr lang="ar-SY" sz="2800" b="1" dirty="0" err="1" smtClean="0">
                <a:solidFill>
                  <a:srgbClr val="0070C0"/>
                </a:solidFill>
                <a:cs typeface="Simplified Arabic" pitchFamily="2" charset="-78"/>
              </a:rPr>
              <a:t>وبالاشارة</a:t>
            </a:r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</a:rPr>
              <a:t> الحاملة من جهة أخرى وفق المعاملين:</a:t>
            </a:r>
          </a:p>
        </p:txBody>
      </p:sp>
      <p:grpSp>
        <p:nvGrpSpPr>
          <p:cNvPr id="31" name="مجموعة 36"/>
          <p:cNvGrpSpPr/>
          <p:nvPr/>
        </p:nvGrpSpPr>
        <p:grpSpPr>
          <a:xfrm>
            <a:off x="3927475" y="2663826"/>
            <a:ext cx="4359301" cy="963612"/>
            <a:chOff x="3998913" y="1020752"/>
            <a:chExt cx="4359301" cy="963612"/>
          </a:xfrm>
        </p:grpSpPr>
        <p:sp>
          <p:nvSpPr>
            <p:cNvPr id="32" name="مربع نص 31"/>
            <p:cNvSpPr txBox="1"/>
            <p:nvPr/>
          </p:nvSpPr>
          <p:spPr>
            <a:xfrm>
              <a:off x="4857752" y="1262706"/>
              <a:ext cx="350046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just"/>
              <a:r>
                <a:rPr lang="ar-SY" sz="2800" b="1" dirty="0" smtClean="0">
                  <a:solidFill>
                    <a:srgbClr val="C00000"/>
                  </a:solidFill>
                  <a:cs typeface="Simplified Arabic" pitchFamily="2" charset="-78"/>
                </a:rPr>
                <a:t>1. معامل تعديل المطال :</a:t>
              </a:r>
            </a:p>
          </p:txBody>
        </p:sp>
        <p:graphicFrame>
          <p:nvGraphicFramePr>
            <p:cNvPr id="33" name="Object 3"/>
            <p:cNvGraphicFramePr>
              <a:graphicFrameLocks noChangeAspect="1"/>
            </p:cNvGraphicFramePr>
            <p:nvPr/>
          </p:nvGraphicFramePr>
          <p:xfrm>
            <a:off x="3998913" y="1020752"/>
            <a:ext cx="1241425" cy="963612"/>
          </p:xfrm>
          <a:graphic>
            <a:graphicData uri="http://schemas.openxmlformats.org/presentationml/2006/ole">
              <p:oleObj spid="_x0000_s256006" name="Equation" r:id="rId3" imgW="622080" imgH="482400" progId="Equation.DSMT4">
                <p:embed/>
              </p:oleObj>
            </a:graphicData>
          </a:graphic>
        </p:graphicFrame>
      </p:grpSp>
      <p:grpSp>
        <p:nvGrpSpPr>
          <p:cNvPr id="34" name="مجموعة 37"/>
          <p:cNvGrpSpPr/>
          <p:nvPr/>
        </p:nvGrpSpPr>
        <p:grpSpPr>
          <a:xfrm>
            <a:off x="3784600" y="4156076"/>
            <a:ext cx="4383121" cy="968375"/>
            <a:chOff x="3975093" y="1949441"/>
            <a:chExt cx="4383121" cy="968375"/>
          </a:xfrm>
        </p:grpSpPr>
        <p:sp>
          <p:nvSpPr>
            <p:cNvPr id="35" name="مربع نص 34"/>
            <p:cNvSpPr txBox="1"/>
            <p:nvPr/>
          </p:nvSpPr>
          <p:spPr>
            <a:xfrm>
              <a:off x="5224463" y="2191400"/>
              <a:ext cx="3133751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just"/>
              <a:r>
                <a:rPr lang="ar-SY" sz="2800" b="1" dirty="0" smtClean="0">
                  <a:solidFill>
                    <a:srgbClr val="7030A0"/>
                  </a:solidFill>
                  <a:cs typeface="Simplified Arabic" pitchFamily="2" charset="-78"/>
                </a:rPr>
                <a:t>2. معامل تعديل التردد :</a:t>
              </a:r>
            </a:p>
          </p:txBody>
        </p:sp>
        <p:graphicFrame>
          <p:nvGraphicFramePr>
            <p:cNvPr id="36" name="Object 3"/>
            <p:cNvGraphicFramePr>
              <a:graphicFrameLocks noChangeAspect="1"/>
            </p:cNvGraphicFramePr>
            <p:nvPr/>
          </p:nvGraphicFramePr>
          <p:xfrm>
            <a:off x="3975093" y="1949441"/>
            <a:ext cx="1217613" cy="968375"/>
          </p:xfrm>
          <a:graphic>
            <a:graphicData uri="http://schemas.openxmlformats.org/presentationml/2006/ole">
              <p:oleObj spid="_x0000_s256007" name="Equation" r:id="rId4" imgW="609480" imgH="482400" progId="Equation.DSMT4">
                <p:embed/>
              </p:oleObj>
            </a:graphicData>
          </a:graphic>
        </p:graphicFrame>
      </p:grpSp>
      <p:sp>
        <p:nvSpPr>
          <p:cNvPr id="37" name="مربع نص 36"/>
          <p:cNvSpPr txBox="1"/>
          <p:nvPr/>
        </p:nvSpPr>
        <p:spPr>
          <a:xfrm>
            <a:off x="428596" y="3475025"/>
            <a:ext cx="7429552" cy="954107"/>
          </a:xfrm>
          <a:prstGeom prst="rect">
            <a:avLst/>
          </a:prstGeom>
          <a:noFill/>
        </p:spPr>
        <p:txBody>
          <a:bodyPr wrap="square" lIns="0" rIns="0" rtlCol="1">
            <a:spAutoFit/>
          </a:bodyPr>
          <a:lstStyle/>
          <a:p>
            <a:r>
              <a:rPr lang="ar-SY" sz="2800" b="1" dirty="0" smtClean="0">
                <a:solidFill>
                  <a:srgbClr val="C00000"/>
                </a:solidFill>
                <a:cs typeface="Simplified Arabic" pitchFamily="2" charset="-78"/>
              </a:rPr>
              <a:t>وهو المعامل الذي يحدد القيمة الفعالة للمركبة الأساسية لجهد خرج المبدلة القالبة.</a:t>
            </a:r>
          </a:p>
        </p:txBody>
      </p:sp>
      <p:sp>
        <p:nvSpPr>
          <p:cNvPr id="38" name="مربع نص 37"/>
          <p:cNvSpPr txBox="1"/>
          <p:nvPr/>
        </p:nvSpPr>
        <p:spPr>
          <a:xfrm>
            <a:off x="928662" y="4977482"/>
            <a:ext cx="692948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solidFill>
                  <a:srgbClr val="7030A0"/>
                </a:solidFill>
                <a:cs typeface="Simplified Arabic" pitchFamily="2" charset="-78"/>
              </a:rPr>
              <a:t>وهو المعامل الذي يحدد تردد عمل المفاتيح الالكترونية.</a:t>
            </a:r>
          </a:p>
        </p:txBody>
      </p:sp>
      <p:sp>
        <p:nvSpPr>
          <p:cNvPr id="39" name="مربع نص 38"/>
          <p:cNvSpPr txBox="1"/>
          <p:nvPr/>
        </p:nvSpPr>
        <p:spPr>
          <a:xfrm>
            <a:off x="1785918" y="5774877"/>
            <a:ext cx="557216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solidFill>
                  <a:schemeClr val="bg1"/>
                </a:solidFill>
                <a:cs typeface="Simplified Arabic" pitchFamily="2" charset="-78"/>
              </a:rPr>
              <a:t>يكفي تحديد هذين المعاملين لرسم جهد الخرج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9" grpId="0" animBg="1"/>
      <p:bldP spid="30" grpId="0"/>
      <p:bldP spid="37" grpId="0"/>
      <p:bldP spid="38" grpId="0"/>
      <p:bldP spid="3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مجموعة 16"/>
          <p:cNvGrpSpPr/>
          <p:nvPr/>
        </p:nvGrpSpPr>
        <p:grpSpPr>
          <a:xfrm>
            <a:off x="1285852" y="1142984"/>
            <a:ext cx="6572296" cy="3400428"/>
            <a:chOff x="1643042" y="71414"/>
            <a:chExt cx="6572296" cy="3400428"/>
          </a:xfrm>
        </p:grpSpPr>
        <p:pic>
          <p:nvPicPr>
            <p:cNvPr id="254984" name="Picture 8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357422" y="500042"/>
              <a:ext cx="5857875" cy="2971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" name="مربع نص 2"/>
            <p:cNvSpPr txBox="1"/>
            <p:nvPr/>
          </p:nvSpPr>
          <p:spPr>
            <a:xfrm>
              <a:off x="8009596" y="814369"/>
              <a:ext cx="205742" cy="33239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ar-SY" sz="2400" dirty="0" smtClean="0">
                  <a:sym typeface="Symbol"/>
                </a:rPr>
                <a:t></a:t>
              </a:r>
              <a:endParaRPr lang="ar-SY" sz="2400" dirty="0"/>
            </a:p>
          </p:txBody>
        </p:sp>
        <p:sp>
          <p:nvSpPr>
            <p:cNvPr id="5" name="مربع نص 4"/>
            <p:cNvSpPr txBox="1"/>
            <p:nvPr/>
          </p:nvSpPr>
          <p:spPr>
            <a:xfrm>
              <a:off x="8009596" y="2167907"/>
              <a:ext cx="205742" cy="33239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ar-SY" sz="2400" dirty="0" smtClean="0">
                  <a:sym typeface="Symbol"/>
                </a:rPr>
                <a:t></a:t>
              </a:r>
              <a:endParaRPr lang="ar-SY" sz="2400" dirty="0"/>
            </a:p>
          </p:txBody>
        </p:sp>
        <p:sp>
          <p:nvSpPr>
            <p:cNvPr id="10" name="مربع نص 9"/>
            <p:cNvSpPr txBox="1"/>
            <p:nvPr/>
          </p:nvSpPr>
          <p:spPr>
            <a:xfrm>
              <a:off x="4572000" y="71414"/>
              <a:ext cx="1000132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2400" dirty="0" err="1" smtClean="0">
                  <a:solidFill>
                    <a:srgbClr val="0070C0"/>
                  </a:solidFill>
                  <a:sym typeface="Symbol"/>
                </a:rPr>
                <a:t>u</a:t>
              </a:r>
              <a:r>
                <a:rPr lang="en-US" sz="2400" baseline="-25000" dirty="0" err="1" smtClean="0">
                  <a:solidFill>
                    <a:srgbClr val="0070C0"/>
                  </a:solidFill>
                  <a:sym typeface="Symbol"/>
                </a:rPr>
                <a:t>c</a:t>
              </a:r>
              <a:r>
                <a:rPr lang="en-US" sz="2400" baseline="-25000" dirty="0" smtClean="0">
                  <a:solidFill>
                    <a:srgbClr val="0070C0"/>
                  </a:solidFill>
                  <a:sym typeface="Symbol"/>
                </a:rPr>
                <a:t>  </a:t>
              </a:r>
              <a:r>
                <a:rPr lang="en-US" sz="2400" dirty="0" err="1" smtClean="0">
                  <a:solidFill>
                    <a:srgbClr val="FF0000"/>
                  </a:solidFill>
                </a:rPr>
                <a:t>u</a:t>
              </a:r>
              <a:r>
                <a:rPr lang="en-US" sz="2400" baseline="-25000" dirty="0" err="1" smtClean="0">
                  <a:solidFill>
                    <a:srgbClr val="FF0000"/>
                  </a:solidFill>
                </a:rPr>
                <a:t>r</a:t>
              </a:r>
              <a:endParaRPr lang="ar-SY" sz="2400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13" name="مربع نص 12"/>
            <p:cNvSpPr txBox="1"/>
            <p:nvPr/>
          </p:nvSpPr>
          <p:spPr>
            <a:xfrm>
              <a:off x="1785918" y="357166"/>
              <a:ext cx="500066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2400" dirty="0" smtClean="0">
                  <a:sym typeface="Symbol"/>
                </a:rPr>
                <a:t>1</a:t>
              </a:r>
              <a:endParaRPr lang="ar-SY" sz="2400" baseline="-25000" dirty="0"/>
            </a:p>
          </p:txBody>
        </p:sp>
        <p:sp>
          <p:nvSpPr>
            <p:cNvPr id="14" name="مربع نص 13"/>
            <p:cNvSpPr txBox="1"/>
            <p:nvPr/>
          </p:nvSpPr>
          <p:spPr>
            <a:xfrm>
              <a:off x="1643042" y="714356"/>
              <a:ext cx="714380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2400" dirty="0" smtClean="0">
                  <a:sym typeface="Symbol"/>
                </a:rPr>
                <a:t>2/3</a:t>
              </a:r>
              <a:endParaRPr lang="ar-SY" sz="2400" baseline="-25000" dirty="0"/>
            </a:p>
          </p:txBody>
        </p:sp>
        <p:sp>
          <p:nvSpPr>
            <p:cNvPr id="15" name="مربع نص 14"/>
            <p:cNvSpPr txBox="1"/>
            <p:nvPr/>
          </p:nvSpPr>
          <p:spPr>
            <a:xfrm>
              <a:off x="1785918" y="1928802"/>
              <a:ext cx="571504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2400" dirty="0" smtClean="0">
                  <a:sym typeface="Symbol"/>
                </a:rPr>
                <a:t>U</a:t>
              </a:r>
              <a:r>
                <a:rPr lang="en-US" sz="2400" baseline="-25000" dirty="0" smtClean="0">
                  <a:sym typeface="Symbol"/>
                </a:rPr>
                <a:t>S</a:t>
              </a:r>
              <a:endParaRPr lang="ar-SY" sz="2400" baseline="-25000" dirty="0"/>
            </a:p>
          </p:txBody>
        </p:sp>
        <p:sp>
          <p:nvSpPr>
            <p:cNvPr id="16" name="مربع نص 15"/>
            <p:cNvSpPr txBox="1"/>
            <p:nvPr/>
          </p:nvSpPr>
          <p:spPr>
            <a:xfrm>
              <a:off x="1643042" y="2928934"/>
              <a:ext cx="785818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2400" dirty="0" smtClean="0">
                  <a:sym typeface="Symbol"/>
                </a:rPr>
                <a:t>-U</a:t>
              </a:r>
              <a:r>
                <a:rPr lang="en-US" sz="2400" baseline="-25000" dirty="0" smtClean="0">
                  <a:sym typeface="Symbol"/>
                </a:rPr>
                <a:t>S</a:t>
              </a:r>
              <a:endParaRPr lang="ar-SY" sz="2400" baseline="-25000" dirty="0"/>
            </a:p>
          </p:txBody>
        </p:sp>
        <p:sp>
          <p:nvSpPr>
            <p:cNvPr id="7" name="مربع نص 6"/>
            <p:cNvSpPr txBox="1"/>
            <p:nvPr/>
          </p:nvSpPr>
          <p:spPr>
            <a:xfrm>
              <a:off x="5000628" y="1967203"/>
              <a:ext cx="50006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2400" dirty="0" err="1" smtClean="0">
                  <a:sym typeface="Symbol"/>
                </a:rPr>
                <a:t>v</a:t>
              </a:r>
              <a:r>
                <a:rPr lang="en-US" sz="2400" baseline="-25000" dirty="0" err="1" smtClean="0">
                  <a:sym typeface="Symbol"/>
                </a:rPr>
                <a:t>L</a:t>
              </a:r>
              <a:endParaRPr lang="ar-SY" sz="2400" baseline="-25000" dirty="0"/>
            </a:p>
          </p:txBody>
        </p:sp>
      </p:grpSp>
      <p:sp>
        <p:nvSpPr>
          <p:cNvPr id="18" name="مربع نص 17"/>
          <p:cNvSpPr txBox="1"/>
          <p:nvPr/>
        </p:nvSpPr>
        <p:spPr>
          <a:xfrm>
            <a:off x="357158" y="331753"/>
            <a:ext cx="8429684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مثال :</a:t>
            </a:r>
            <a:r>
              <a:rPr lang="ar-SY" sz="2800" b="1" dirty="0" smtClean="0">
                <a:cs typeface="Simplified Arabic" pitchFamily="2" charset="-78"/>
              </a:rPr>
              <a:t> أرسم منحنيات جهد الإشارة الحاملة وجهد التحكم وجهد الخرج للقالبة </a:t>
            </a:r>
            <a:r>
              <a:rPr lang="ar-SY" sz="2800" b="1" dirty="0" err="1" smtClean="0">
                <a:cs typeface="Simplified Arabic" pitchFamily="2" charset="-78"/>
              </a:rPr>
              <a:t>الجسرية</a:t>
            </a:r>
            <a:r>
              <a:rPr lang="ar-SY" sz="2800" b="1" dirty="0" smtClean="0">
                <a:cs typeface="Simplified Arabic" pitchFamily="2" charset="-78"/>
              </a:rPr>
              <a:t> وحيدة الطور عندما </a:t>
            </a:r>
            <a:r>
              <a:rPr lang="en-US" sz="2800" b="1" dirty="0" smtClean="0">
                <a:cs typeface="Simplified Arabic" pitchFamily="2" charset="-78"/>
              </a:rPr>
              <a:t>m</a:t>
            </a:r>
            <a:r>
              <a:rPr lang="en-US" sz="2800" b="1" baseline="-25000" dirty="0" smtClean="0">
                <a:cs typeface="Simplified Arabic" pitchFamily="2" charset="-78"/>
              </a:rPr>
              <a:t>u</a:t>
            </a:r>
            <a:r>
              <a:rPr lang="en-US" sz="2800" b="1" dirty="0" smtClean="0">
                <a:cs typeface="Simplified Arabic" pitchFamily="2" charset="-78"/>
              </a:rPr>
              <a:t>=2/3 , m</a:t>
            </a:r>
            <a:r>
              <a:rPr lang="en-US" sz="2800" b="1" baseline="-25000" dirty="0" smtClean="0">
                <a:cs typeface="Simplified Arabic" pitchFamily="2" charset="-78"/>
              </a:rPr>
              <a:t>f</a:t>
            </a:r>
            <a:r>
              <a:rPr lang="en-US" sz="2800" b="1" dirty="0" smtClean="0">
                <a:cs typeface="Simplified Arabic" pitchFamily="2" charset="-78"/>
              </a:rPr>
              <a:t>=11</a:t>
            </a:r>
            <a:endParaRPr lang="ar-SY" sz="2800" b="1" dirty="0" smtClean="0">
              <a:cs typeface="Simplified Arabic" pitchFamily="2" charset="-78"/>
            </a:endParaRPr>
          </a:p>
        </p:txBody>
      </p:sp>
      <p:sp>
        <p:nvSpPr>
          <p:cNvPr id="19" name="مربع نص 18"/>
          <p:cNvSpPr txBox="1"/>
          <p:nvPr/>
        </p:nvSpPr>
        <p:spPr>
          <a:xfrm>
            <a:off x="4500562" y="4786322"/>
            <a:ext cx="221457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 smtClean="0">
                <a:cs typeface="Simplified Arabic" pitchFamily="2" charset="-78"/>
              </a:rPr>
              <a:t>الشكل 2 - 13</a:t>
            </a:r>
          </a:p>
        </p:txBody>
      </p:sp>
      <p:pic>
        <p:nvPicPr>
          <p:cNvPr id="20" name="صورة 19" descr="power2_fig2_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5720" y="4729946"/>
            <a:ext cx="4087368" cy="1770888"/>
          </a:xfrm>
          <a:prstGeom prst="rect">
            <a:avLst/>
          </a:prstGeom>
        </p:spPr>
      </p:pic>
      <p:sp>
        <p:nvSpPr>
          <p:cNvPr id="21" name="عنصر نائب لرقم الشريحة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63</a:t>
            </a:fld>
            <a:endParaRPr lang="ar-SY" dirty="0"/>
          </a:p>
        </p:txBody>
      </p:sp>
      <p:sp>
        <p:nvSpPr>
          <p:cNvPr id="22" name="عنصر نائب للتاريخ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23" name="عنصر نائب للتذييل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مربع نص 16"/>
          <p:cNvSpPr txBox="1"/>
          <p:nvPr/>
        </p:nvSpPr>
        <p:spPr>
          <a:xfrm>
            <a:off x="1785918" y="3242468"/>
            <a:ext cx="557216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</a:rPr>
              <a:t>القيمة الفعالة للمركبة الأساسية لجهد الخرج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graphicFrame>
        <p:nvGraphicFramePr>
          <p:cNvPr id="256005" name="Object 5"/>
          <p:cNvGraphicFramePr>
            <a:graphicFrameLocks noChangeAspect="1"/>
          </p:cNvGraphicFramePr>
          <p:nvPr/>
        </p:nvGraphicFramePr>
        <p:xfrm>
          <a:off x="3332163" y="4071938"/>
          <a:ext cx="2479675" cy="838200"/>
        </p:xfrm>
        <a:graphic>
          <a:graphicData uri="http://schemas.openxmlformats.org/presentationml/2006/ole">
            <p:oleObj spid="_x0000_s287748" name="Equation" r:id="rId3" imgW="1244520" imgH="419040" progId="Equation.DSMT4">
              <p:embed/>
            </p:oleObj>
          </a:graphicData>
        </a:graphic>
      </p:graphicFrame>
      <p:sp>
        <p:nvSpPr>
          <p:cNvPr id="19" name="مربع نص 18"/>
          <p:cNvSpPr txBox="1"/>
          <p:nvPr/>
        </p:nvSpPr>
        <p:spPr>
          <a:xfrm>
            <a:off x="785786" y="5929330"/>
            <a:ext cx="7429552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تتجمع التوافقيات في عائلات معتمدة على معامل تعديل التردد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15" name="مربع نص 14"/>
          <p:cNvSpPr txBox="1"/>
          <p:nvPr/>
        </p:nvSpPr>
        <p:spPr>
          <a:xfrm>
            <a:off x="1785918" y="428604"/>
            <a:ext cx="557216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</a:rPr>
              <a:t>القيمة الفعالة لجهد الخرج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graphicFrame>
        <p:nvGraphicFramePr>
          <p:cNvPr id="16" name="Object 5"/>
          <p:cNvGraphicFramePr>
            <a:graphicFrameLocks noChangeAspect="1"/>
          </p:cNvGraphicFramePr>
          <p:nvPr/>
        </p:nvGraphicFramePr>
        <p:xfrm>
          <a:off x="3194050" y="1357313"/>
          <a:ext cx="2755900" cy="965200"/>
        </p:xfrm>
        <a:graphic>
          <a:graphicData uri="http://schemas.openxmlformats.org/presentationml/2006/ole">
            <p:oleObj spid="_x0000_s287749" name="Equation" r:id="rId4" imgW="1384200" imgH="482400" progId="Equation.DSMT4">
              <p:embed/>
            </p:oleObj>
          </a:graphicData>
        </a:graphic>
      </p:graphicFrame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64</a:t>
            </a:fld>
            <a:endParaRPr lang="ar-SY" dirty="0"/>
          </a:p>
        </p:txBody>
      </p:sp>
      <p:sp>
        <p:nvSpPr>
          <p:cNvPr id="8" name="عنصر نائب للتاريخ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9" name="عنصر نائب للتذييل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  <p:sp>
        <p:nvSpPr>
          <p:cNvPr id="10" name="مربع نص 9"/>
          <p:cNvSpPr txBox="1"/>
          <p:nvPr/>
        </p:nvSpPr>
        <p:spPr>
          <a:xfrm>
            <a:off x="5429256" y="2428868"/>
            <a:ext cx="2143172" cy="4924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600" b="1" dirty="0" smtClean="0">
                <a:solidFill>
                  <a:srgbClr val="00B050"/>
                </a:solidFill>
                <a:cs typeface="Simplified Arabic" pitchFamily="2" charset="-78"/>
              </a:rPr>
              <a:t>عرض النبضة </a:t>
            </a:r>
            <a:r>
              <a:rPr lang="en-US" sz="2600" b="1" i="1" dirty="0" smtClean="0">
                <a:solidFill>
                  <a:srgbClr val="00B050"/>
                </a:solidFill>
                <a:cs typeface="Simplified Arabic" pitchFamily="2" charset="-78"/>
              </a:rPr>
              <a:t>m</a:t>
            </a:r>
            <a:endParaRPr lang="ar-SY" sz="2600" b="1" i="1" dirty="0">
              <a:solidFill>
                <a:srgbClr val="00B050"/>
              </a:solidFill>
              <a:cs typeface="Simplified Arabic" pitchFamily="2" charset="-78"/>
            </a:endParaRPr>
          </a:p>
        </p:txBody>
      </p:sp>
      <p:cxnSp>
        <p:nvCxnSpPr>
          <p:cNvPr id="11" name="رابط كسهم مستقيم 10"/>
          <p:cNvCxnSpPr/>
          <p:nvPr/>
        </p:nvCxnSpPr>
        <p:spPr>
          <a:xfrm rot="10800000">
            <a:off x="5715008" y="2135493"/>
            <a:ext cx="857256" cy="317660"/>
          </a:xfrm>
          <a:prstGeom prst="straightConnector1">
            <a:avLst/>
          </a:prstGeom>
          <a:ln w="317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56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مربع نص 2"/>
          <p:cNvSpPr txBox="1"/>
          <p:nvPr/>
        </p:nvSpPr>
        <p:spPr>
          <a:xfrm>
            <a:off x="214282" y="-24"/>
            <a:ext cx="8643998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700" b="1" dirty="0" smtClean="0">
                <a:solidFill>
                  <a:srgbClr val="FF0000"/>
                </a:solidFill>
                <a:cs typeface="Simplified Arabic" pitchFamily="2" charset="-78"/>
              </a:rPr>
              <a:t>طريقة تعديل عرض النبضة </a:t>
            </a:r>
            <a:r>
              <a:rPr lang="ar-SY" sz="2700" b="1" dirty="0" err="1" smtClean="0">
                <a:solidFill>
                  <a:srgbClr val="FF0000"/>
                </a:solidFill>
                <a:cs typeface="Simplified Arabic" pitchFamily="2" charset="-78"/>
              </a:rPr>
              <a:t>الجيبي</a:t>
            </a:r>
            <a:r>
              <a:rPr lang="ar-SY" sz="2700" b="1" dirty="0" smtClean="0">
                <a:solidFill>
                  <a:srgbClr val="FF0000"/>
                </a:solidFill>
                <a:cs typeface="Simplified Arabic" pitchFamily="2" charset="-78"/>
              </a:rPr>
              <a:t> </a:t>
            </a:r>
            <a:r>
              <a:rPr lang="ar-SY" sz="2700" b="1" dirty="0" err="1" smtClean="0">
                <a:solidFill>
                  <a:srgbClr val="FF0000"/>
                </a:solidFill>
                <a:cs typeface="Simplified Arabic" pitchFamily="2" charset="-78"/>
              </a:rPr>
              <a:t>المثلثي</a:t>
            </a:r>
            <a:r>
              <a:rPr lang="ar-SY" sz="2700" b="1" dirty="0" smtClean="0">
                <a:solidFill>
                  <a:srgbClr val="FF0000"/>
                </a:solidFill>
                <a:cs typeface="Simplified Arabic" pitchFamily="2" charset="-78"/>
              </a:rPr>
              <a:t> </a:t>
            </a:r>
            <a:r>
              <a:rPr lang="en-US" sz="2700" b="1" dirty="0" smtClean="0">
                <a:solidFill>
                  <a:srgbClr val="FF0000"/>
                </a:solidFill>
                <a:cs typeface="Simplified Arabic" pitchFamily="2" charset="-78"/>
              </a:rPr>
              <a:t>SPWM</a:t>
            </a:r>
            <a:r>
              <a:rPr lang="ar-SY" sz="2700" b="1" dirty="0" smtClean="0">
                <a:solidFill>
                  <a:srgbClr val="FF0000"/>
                </a:solidFill>
                <a:cs typeface="Simplified Arabic" pitchFamily="2" charset="-78"/>
              </a:rPr>
              <a:t> في القالبات ثلاثية الطور</a:t>
            </a:r>
          </a:p>
        </p:txBody>
      </p:sp>
      <p:sp>
        <p:nvSpPr>
          <p:cNvPr id="4" name="مربع نص 3"/>
          <p:cNvSpPr txBox="1"/>
          <p:nvPr/>
        </p:nvSpPr>
        <p:spPr>
          <a:xfrm>
            <a:off x="4429124" y="967917"/>
            <a:ext cx="4429156" cy="526297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cs typeface="Simplified Arabic" pitchFamily="2" charset="-78"/>
              </a:rPr>
              <a:t> تتم مقارنة الإشارة </a:t>
            </a:r>
            <a:r>
              <a:rPr lang="ar-SY" sz="2800" b="1" dirty="0" err="1" smtClean="0">
                <a:cs typeface="Simplified Arabic" pitchFamily="2" charset="-78"/>
              </a:rPr>
              <a:t>المثلثية</a:t>
            </a:r>
            <a:r>
              <a:rPr lang="ar-SY" sz="2800" b="1" dirty="0" smtClean="0">
                <a:cs typeface="Simplified Arabic" pitchFamily="2" charset="-78"/>
              </a:rPr>
              <a:t> </a:t>
            </a:r>
            <a:r>
              <a:rPr lang="en-US" sz="2800" b="1" dirty="0" err="1" smtClean="0">
                <a:cs typeface="Simplified Arabic" pitchFamily="2" charset="-78"/>
              </a:rPr>
              <a:t>u</a:t>
            </a:r>
            <a:r>
              <a:rPr lang="en-US" sz="2800" b="1" baseline="-25000" dirty="0" err="1" smtClean="0">
                <a:cs typeface="Simplified Arabic" pitchFamily="2" charset="-78"/>
              </a:rPr>
              <a:t>C</a:t>
            </a:r>
            <a:r>
              <a:rPr lang="ar-SY" sz="2800" b="1" dirty="0" smtClean="0">
                <a:cs typeface="Simplified Arabic" pitchFamily="2" charset="-78"/>
              </a:rPr>
              <a:t> مع ثلاثة جهود مرجعية </a:t>
            </a:r>
            <a:r>
              <a:rPr lang="ar-SY" sz="2800" b="1" dirty="0" err="1" smtClean="0">
                <a:cs typeface="Simplified Arabic" pitchFamily="2" charset="-78"/>
              </a:rPr>
              <a:t>جيبية</a:t>
            </a:r>
            <a:endParaRPr lang="ar-SY" sz="2800" b="1" dirty="0" smtClean="0">
              <a:cs typeface="Simplified Arabic" pitchFamily="2" charset="-78"/>
            </a:endParaRPr>
          </a:p>
          <a:p>
            <a:pPr algn="ctr"/>
            <a:r>
              <a:rPr lang="en-US" sz="2800" b="1" dirty="0" err="1" smtClean="0">
                <a:solidFill>
                  <a:srgbClr val="7030A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 err="1" smtClean="0">
                <a:solidFill>
                  <a:srgbClr val="7030A0"/>
                </a:solidFill>
                <a:cs typeface="Simplified Arabic" pitchFamily="2" charset="-78"/>
              </a:rPr>
              <a:t>rA</a:t>
            </a:r>
            <a:r>
              <a:rPr lang="en-US" sz="2800" b="1" dirty="0" smtClean="0">
                <a:solidFill>
                  <a:srgbClr val="7030A0"/>
                </a:solidFill>
                <a:cs typeface="Simplified Arabic" pitchFamily="2" charset="-78"/>
              </a:rPr>
              <a:t>, </a:t>
            </a:r>
            <a:r>
              <a:rPr lang="en-US" sz="2800" b="1" dirty="0" err="1" smtClean="0">
                <a:solidFill>
                  <a:srgbClr val="7030A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 err="1" smtClean="0">
                <a:solidFill>
                  <a:srgbClr val="7030A0"/>
                </a:solidFill>
                <a:cs typeface="Simplified Arabic" pitchFamily="2" charset="-78"/>
              </a:rPr>
              <a:t>rB</a:t>
            </a:r>
            <a:r>
              <a:rPr lang="en-US" sz="2800" b="1" dirty="0" smtClean="0">
                <a:solidFill>
                  <a:srgbClr val="7030A0"/>
                </a:solidFill>
                <a:cs typeface="Simplified Arabic" pitchFamily="2" charset="-78"/>
              </a:rPr>
              <a:t>, </a:t>
            </a:r>
            <a:r>
              <a:rPr lang="en-US" sz="2800" b="1" dirty="0" err="1" smtClean="0">
                <a:solidFill>
                  <a:srgbClr val="7030A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 err="1" smtClean="0">
                <a:solidFill>
                  <a:srgbClr val="7030A0"/>
                </a:solidFill>
                <a:cs typeface="Simplified Arabic" pitchFamily="2" charset="-78"/>
              </a:rPr>
              <a:t>rC</a:t>
            </a:r>
            <a:endParaRPr lang="en-US" sz="2800" b="1" baseline="-25000" dirty="0" smtClean="0">
              <a:solidFill>
                <a:srgbClr val="7030A0"/>
              </a:solidFill>
              <a:cs typeface="Simplified Arabic" pitchFamily="2" charset="-78"/>
            </a:endParaRPr>
          </a:p>
          <a:p>
            <a:pPr algn="just"/>
            <a:endParaRPr lang="ar-SY" sz="2800" b="1" dirty="0" smtClean="0">
              <a:cs typeface="Simplified Arabic" pitchFamily="2" charset="-78"/>
            </a:endParaRPr>
          </a:p>
          <a:p>
            <a:pPr algn="just"/>
            <a:r>
              <a:rPr lang="ar-SY" sz="2800" b="1" dirty="0" smtClean="0">
                <a:cs typeface="Simplified Arabic" pitchFamily="2" charset="-78"/>
              </a:rPr>
              <a:t>متساوية في المطال ومزاحة عن بعضها </a:t>
            </a:r>
            <a:r>
              <a:rPr lang="en-US" sz="2800" b="1" dirty="0" smtClean="0">
                <a:cs typeface="Simplified Arabic" pitchFamily="2" charset="-78"/>
              </a:rPr>
              <a:t>120</a:t>
            </a:r>
            <a:r>
              <a:rPr lang="en-US" sz="2800" b="1" baseline="30000" dirty="0" smtClean="0">
                <a:cs typeface="Simplified Arabic" pitchFamily="2" charset="-78"/>
                <a:sym typeface="Symbol"/>
              </a:rPr>
              <a:t></a:t>
            </a:r>
            <a:r>
              <a:rPr lang="ar-SY" sz="2800" b="1" dirty="0" smtClean="0">
                <a:cs typeface="Simplified Arabic" pitchFamily="2" charset="-78"/>
              </a:rPr>
              <a:t> </a:t>
            </a:r>
          </a:p>
          <a:p>
            <a:pPr algn="just"/>
            <a:endParaRPr lang="ar-SY" sz="2800" b="1" dirty="0" smtClean="0">
              <a:cs typeface="Simplified Arabic" pitchFamily="2" charset="-78"/>
            </a:endParaRPr>
          </a:p>
          <a:p>
            <a:pPr algn="just"/>
            <a:r>
              <a:rPr lang="ar-SY" sz="2800" b="1" dirty="0" smtClean="0">
                <a:cs typeface="Simplified Arabic" pitchFamily="2" charset="-78"/>
              </a:rPr>
              <a:t>تحدد لحظات فتح </a:t>
            </a:r>
            <a:r>
              <a:rPr lang="ar-SY" sz="2800" b="1" dirty="0" err="1" smtClean="0">
                <a:cs typeface="Simplified Arabic" pitchFamily="2" charset="-78"/>
              </a:rPr>
              <a:t>واغلاق</a:t>
            </a:r>
            <a:r>
              <a:rPr lang="ar-SY" sz="2800" b="1" dirty="0" smtClean="0">
                <a:cs typeface="Simplified Arabic" pitchFamily="2" charset="-78"/>
              </a:rPr>
              <a:t> القواطع الالكترونية </a:t>
            </a:r>
            <a:r>
              <a:rPr lang="en-US" sz="2800" b="1" dirty="0" smtClean="0">
                <a:cs typeface="Simplified Arabic" pitchFamily="2" charset="-78"/>
              </a:rPr>
              <a:t>T</a:t>
            </a:r>
            <a:r>
              <a:rPr lang="en-US" sz="2800" b="1" baseline="-25000" dirty="0" smtClean="0">
                <a:cs typeface="Simplified Arabic" pitchFamily="2" charset="-78"/>
              </a:rPr>
              <a:t>1</a:t>
            </a:r>
            <a:r>
              <a:rPr lang="en-US" sz="2800" b="1" dirty="0" smtClean="0">
                <a:cs typeface="Simplified Arabic" pitchFamily="2" charset="-78"/>
              </a:rPr>
              <a:t>, T</a:t>
            </a:r>
            <a:r>
              <a:rPr lang="en-US" sz="2800" b="1" baseline="-25000" dirty="0" smtClean="0">
                <a:cs typeface="Simplified Arabic" pitchFamily="2" charset="-78"/>
              </a:rPr>
              <a:t>2</a:t>
            </a:r>
            <a:r>
              <a:rPr lang="en-US" sz="2800" b="1" dirty="0" smtClean="0">
                <a:cs typeface="Simplified Arabic" pitchFamily="2" charset="-78"/>
              </a:rPr>
              <a:t>, T</a:t>
            </a:r>
            <a:r>
              <a:rPr lang="en-US" sz="2800" b="1" baseline="-25000" dirty="0" smtClean="0">
                <a:cs typeface="Simplified Arabic" pitchFamily="2" charset="-78"/>
              </a:rPr>
              <a:t>3</a:t>
            </a:r>
            <a:r>
              <a:rPr lang="ar-SY" sz="2800" b="1" dirty="0" smtClean="0">
                <a:cs typeface="Simplified Arabic" pitchFamily="2" charset="-78"/>
              </a:rPr>
              <a:t> ومتمماتها بنفس طريقة المبدلة القالبة المستقلة وحيدة الطور نصف </a:t>
            </a:r>
            <a:r>
              <a:rPr lang="ar-SY" sz="2800" b="1" dirty="0" err="1" smtClean="0">
                <a:cs typeface="Simplified Arabic" pitchFamily="2" charset="-78"/>
              </a:rPr>
              <a:t>الجسرية</a:t>
            </a:r>
            <a:r>
              <a:rPr lang="ar-SY" sz="2800" b="1" dirty="0" smtClean="0">
                <a:cs typeface="Simplified Arabic" pitchFamily="2" charset="-78"/>
              </a:rPr>
              <a:t>.</a:t>
            </a:r>
          </a:p>
        </p:txBody>
      </p:sp>
      <p:grpSp>
        <p:nvGrpSpPr>
          <p:cNvPr id="16" name="مجموعة 15"/>
          <p:cNvGrpSpPr/>
          <p:nvPr/>
        </p:nvGrpSpPr>
        <p:grpSpPr>
          <a:xfrm>
            <a:off x="71406" y="428604"/>
            <a:ext cx="4286280" cy="5929334"/>
            <a:chOff x="71406" y="428604"/>
            <a:chExt cx="4286280" cy="5929334"/>
          </a:xfrm>
        </p:grpSpPr>
        <p:sp>
          <p:nvSpPr>
            <p:cNvPr id="7" name="مربع نص 6"/>
            <p:cNvSpPr txBox="1"/>
            <p:nvPr/>
          </p:nvSpPr>
          <p:spPr>
            <a:xfrm>
              <a:off x="142844" y="428604"/>
              <a:ext cx="500066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2400" dirty="0" err="1" smtClean="0">
                  <a:sym typeface="Symbol"/>
                </a:rPr>
                <a:t>u</a:t>
              </a:r>
              <a:r>
                <a:rPr lang="en-US" sz="2400" baseline="-25000" dirty="0" err="1" smtClean="0">
                  <a:sym typeface="Symbol"/>
                </a:rPr>
                <a:t>c</a:t>
              </a:r>
              <a:r>
                <a:rPr lang="en-US" sz="2400" baseline="-25000" dirty="0" smtClean="0">
                  <a:sym typeface="Symbol"/>
                </a:rPr>
                <a:t> </a:t>
              </a:r>
              <a:endParaRPr lang="ar-SY" sz="2400" baseline="-25000" dirty="0"/>
            </a:p>
          </p:txBody>
        </p:sp>
        <p:grpSp>
          <p:nvGrpSpPr>
            <p:cNvPr id="14" name="مجموعة 13"/>
            <p:cNvGrpSpPr/>
            <p:nvPr/>
          </p:nvGrpSpPr>
          <p:grpSpPr>
            <a:xfrm>
              <a:off x="71406" y="500063"/>
              <a:ext cx="4286280" cy="5857875"/>
              <a:chOff x="-71470" y="500063"/>
              <a:chExt cx="4286280" cy="5857875"/>
            </a:xfrm>
          </p:grpSpPr>
          <p:sp>
            <p:nvSpPr>
              <p:cNvPr id="8" name="مربع نص 7"/>
              <p:cNvSpPr txBox="1"/>
              <p:nvPr/>
            </p:nvSpPr>
            <p:spPr>
              <a:xfrm>
                <a:off x="-71470" y="2071678"/>
                <a:ext cx="642942" cy="461665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en-US" sz="2400" dirty="0" err="1" smtClean="0">
                    <a:solidFill>
                      <a:srgbClr val="002060"/>
                    </a:solidFill>
                    <a:sym typeface="Symbol"/>
                  </a:rPr>
                  <a:t>v’</a:t>
                </a:r>
                <a:r>
                  <a:rPr lang="en-US" sz="2400" baseline="-25000" dirty="0" err="1" smtClean="0">
                    <a:solidFill>
                      <a:srgbClr val="002060"/>
                    </a:solidFill>
                    <a:sym typeface="Symbol"/>
                  </a:rPr>
                  <a:t>A</a:t>
                </a:r>
                <a:endParaRPr lang="ar-SY" sz="2400" baseline="-2500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2" name="مربع نص 11"/>
              <p:cNvSpPr txBox="1"/>
              <p:nvPr/>
            </p:nvSpPr>
            <p:spPr>
              <a:xfrm>
                <a:off x="-71470" y="3429000"/>
                <a:ext cx="642942" cy="461665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en-US" sz="2400" dirty="0" err="1" smtClean="0">
                    <a:solidFill>
                      <a:schemeClr val="accent4">
                        <a:lumMod val="75000"/>
                      </a:schemeClr>
                    </a:solidFill>
                    <a:sym typeface="Symbol"/>
                  </a:rPr>
                  <a:t>v’</a:t>
                </a:r>
                <a:r>
                  <a:rPr lang="en-US" sz="2400" baseline="-25000" dirty="0" err="1" smtClean="0">
                    <a:solidFill>
                      <a:schemeClr val="accent4">
                        <a:lumMod val="75000"/>
                      </a:schemeClr>
                    </a:solidFill>
                    <a:sym typeface="Symbol"/>
                  </a:rPr>
                  <a:t>B</a:t>
                </a:r>
                <a:endParaRPr lang="ar-SY" sz="2400" baseline="-250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3" name="مربع نص 12"/>
              <p:cNvSpPr txBox="1"/>
              <p:nvPr/>
            </p:nvSpPr>
            <p:spPr>
              <a:xfrm>
                <a:off x="-71470" y="4929198"/>
                <a:ext cx="642910" cy="461665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en-US" sz="2400" dirty="0" err="1" smtClean="0">
                    <a:solidFill>
                      <a:srgbClr val="FF0000"/>
                    </a:solidFill>
                    <a:sym typeface="Symbol"/>
                  </a:rPr>
                  <a:t>v’</a:t>
                </a:r>
                <a:r>
                  <a:rPr lang="en-US" sz="2400" baseline="-25000" dirty="0" err="1" smtClean="0">
                    <a:solidFill>
                      <a:srgbClr val="FF0000"/>
                    </a:solidFill>
                    <a:sym typeface="Symbol"/>
                  </a:rPr>
                  <a:t>C</a:t>
                </a:r>
                <a:endParaRPr lang="ar-SY" sz="2400" baseline="-25000" dirty="0">
                  <a:solidFill>
                    <a:srgbClr val="FF0000"/>
                  </a:solidFill>
                </a:endParaRPr>
              </a:p>
            </p:txBody>
          </p:sp>
          <p:pic>
            <p:nvPicPr>
              <p:cNvPr id="280578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19110" y="500063"/>
                <a:ext cx="3695700" cy="5857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6" name="مربع نص 5"/>
              <p:cNvSpPr txBox="1"/>
              <p:nvPr/>
            </p:nvSpPr>
            <p:spPr>
              <a:xfrm>
                <a:off x="4000496" y="785794"/>
                <a:ext cx="205742" cy="47149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ar-SY" sz="2400" dirty="0" smtClean="0">
                    <a:sym typeface="Symbol"/>
                  </a:rPr>
                  <a:t></a:t>
                </a:r>
                <a:endParaRPr lang="ar-SY" sz="2400" dirty="0"/>
              </a:p>
            </p:txBody>
          </p:sp>
          <p:sp>
            <p:nvSpPr>
              <p:cNvPr id="9" name="مربع نص 8"/>
              <p:cNvSpPr txBox="1"/>
              <p:nvPr/>
            </p:nvSpPr>
            <p:spPr>
              <a:xfrm>
                <a:off x="4000496" y="2285992"/>
                <a:ext cx="205742" cy="47149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ar-SY" sz="2400" dirty="0" smtClean="0">
                    <a:sym typeface="Symbol"/>
                  </a:rPr>
                  <a:t></a:t>
                </a:r>
                <a:endParaRPr lang="ar-SY" sz="2400" dirty="0"/>
              </a:p>
            </p:txBody>
          </p:sp>
          <p:sp>
            <p:nvSpPr>
              <p:cNvPr id="10" name="مربع نص 9"/>
              <p:cNvSpPr txBox="1"/>
              <p:nvPr/>
            </p:nvSpPr>
            <p:spPr>
              <a:xfrm>
                <a:off x="4000496" y="3714752"/>
                <a:ext cx="205742" cy="47149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ar-SY" sz="2400" dirty="0" smtClean="0">
                    <a:sym typeface="Symbol"/>
                  </a:rPr>
                  <a:t></a:t>
                </a:r>
                <a:endParaRPr lang="ar-SY" sz="2400" dirty="0"/>
              </a:p>
            </p:txBody>
          </p:sp>
          <p:sp>
            <p:nvSpPr>
              <p:cNvPr id="11" name="مربع نص 10"/>
              <p:cNvSpPr txBox="1"/>
              <p:nvPr/>
            </p:nvSpPr>
            <p:spPr>
              <a:xfrm>
                <a:off x="3929058" y="5143512"/>
                <a:ext cx="205742" cy="47149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ar-SY" sz="2400" dirty="0" smtClean="0">
                    <a:sym typeface="Symbol"/>
                  </a:rPr>
                  <a:t></a:t>
                </a:r>
                <a:endParaRPr lang="ar-SY" sz="2400" dirty="0"/>
              </a:p>
            </p:txBody>
          </p:sp>
        </p:grpSp>
      </p:grpSp>
      <p:sp>
        <p:nvSpPr>
          <p:cNvPr id="15" name="مربع نص 14"/>
          <p:cNvSpPr txBox="1"/>
          <p:nvPr/>
        </p:nvSpPr>
        <p:spPr>
          <a:xfrm>
            <a:off x="1142976" y="6215082"/>
            <a:ext cx="221457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 smtClean="0">
                <a:cs typeface="Simplified Arabic" pitchFamily="2" charset="-78"/>
              </a:rPr>
              <a:t>الشكل 2 - 16</a:t>
            </a:r>
          </a:p>
        </p:txBody>
      </p:sp>
      <p:sp>
        <p:nvSpPr>
          <p:cNvPr id="17" name="عنصر نائب لرقم الشريحة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65</a:t>
            </a:fld>
            <a:endParaRPr lang="ar-SY" dirty="0"/>
          </a:p>
        </p:txBody>
      </p:sp>
      <p:sp>
        <p:nvSpPr>
          <p:cNvPr id="18" name="عنصر نائب للتاريخ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19" name="عنصر نائب للتذييل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  <p:cxnSp>
        <p:nvCxnSpPr>
          <p:cNvPr id="21" name="رابط مستقيم 20"/>
          <p:cNvCxnSpPr/>
          <p:nvPr/>
        </p:nvCxnSpPr>
        <p:spPr>
          <a:xfrm rot="5400000">
            <a:off x="-1807159" y="3504124"/>
            <a:ext cx="5724000" cy="158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رابط مستقيم 21"/>
          <p:cNvCxnSpPr/>
          <p:nvPr/>
        </p:nvCxnSpPr>
        <p:spPr>
          <a:xfrm rot="5400000">
            <a:off x="-575222" y="3504124"/>
            <a:ext cx="5724000" cy="158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66</a:t>
            </a:fld>
            <a:endParaRPr lang="ar-SY" dirty="0"/>
          </a:p>
        </p:txBody>
      </p:sp>
      <p:sp>
        <p:nvSpPr>
          <p:cNvPr id="5" name="مربع نص 4"/>
          <p:cNvSpPr txBox="1"/>
          <p:nvPr/>
        </p:nvSpPr>
        <p:spPr>
          <a:xfrm>
            <a:off x="500034" y="0"/>
            <a:ext cx="821533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مخطط البحث 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6" name="مربع نص 5"/>
          <p:cNvSpPr txBox="1"/>
          <p:nvPr/>
        </p:nvSpPr>
        <p:spPr>
          <a:xfrm>
            <a:off x="214282" y="285728"/>
            <a:ext cx="8572528" cy="526297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 algn="just">
              <a:buAutoNum type="arabicPeriod"/>
            </a:pPr>
            <a:r>
              <a:rPr lang="ar-SY" sz="2400" b="1" dirty="0" smtClean="0">
                <a:solidFill>
                  <a:srgbClr val="0070C0"/>
                </a:solidFill>
                <a:cs typeface="Simplified Arabic" pitchFamily="2" charset="-78"/>
              </a:rPr>
              <a:t>مقدمة</a:t>
            </a:r>
          </a:p>
          <a:p>
            <a:pPr marL="514350" indent="-514350" algn="just">
              <a:buAutoNum type="arabicPeriod"/>
            </a:pPr>
            <a:r>
              <a:rPr lang="ar-SY" sz="2400" b="1" dirty="0" smtClean="0">
                <a:solidFill>
                  <a:srgbClr val="0070C0"/>
                </a:solidFill>
                <a:cs typeface="Simplified Arabic" pitchFamily="2" charset="-78"/>
              </a:rPr>
              <a:t>المبدلات القالبة للجهد</a:t>
            </a:r>
          </a:p>
          <a:p>
            <a:pPr marL="971550" lvl="1" indent="-514350" algn="just">
              <a:buFont typeface="+mj-cs"/>
              <a:buAutoNum type="arabic2Minus"/>
            </a:pPr>
            <a:r>
              <a:rPr lang="ar-SY" sz="2400" b="1" dirty="0" smtClean="0">
                <a:solidFill>
                  <a:srgbClr val="FF0000"/>
                </a:solidFill>
                <a:cs typeface="Simplified Arabic" pitchFamily="2" charset="-78"/>
              </a:rPr>
              <a:t>المبدلة القالبة أحادية الطور نصف </a:t>
            </a:r>
            <a:r>
              <a:rPr lang="ar-SY" sz="2400" b="1" dirty="0" err="1" smtClean="0">
                <a:solidFill>
                  <a:srgbClr val="FF0000"/>
                </a:solidFill>
                <a:cs typeface="Simplified Arabic" pitchFamily="2" charset="-78"/>
              </a:rPr>
              <a:t>الجسرية</a:t>
            </a:r>
            <a:endParaRPr lang="ar-SY" sz="2400" b="1" dirty="0" smtClean="0">
              <a:solidFill>
                <a:srgbClr val="FF0000"/>
              </a:solidFill>
              <a:cs typeface="Simplified Arabic" pitchFamily="2" charset="-78"/>
            </a:endParaRPr>
          </a:p>
          <a:p>
            <a:pPr marL="1428750" lvl="2" indent="-514350" algn="just"/>
            <a:r>
              <a:rPr lang="ar-SY" sz="2400" b="1" i="1" dirty="0" smtClean="0">
                <a:cs typeface="Simplified Arabic" pitchFamily="2" charset="-78"/>
              </a:rPr>
              <a:t>حمل </a:t>
            </a:r>
            <a:r>
              <a:rPr lang="ar-SY" sz="2400" b="1" i="1" dirty="0" err="1" smtClean="0">
                <a:cs typeface="Simplified Arabic" pitchFamily="2" charset="-78"/>
              </a:rPr>
              <a:t>أومي</a:t>
            </a:r>
            <a:r>
              <a:rPr lang="ar-SY" sz="2400" b="1" i="1" dirty="0" smtClean="0">
                <a:cs typeface="Simplified Arabic" pitchFamily="2" charset="-78"/>
              </a:rPr>
              <a:t> صرف – حمل تحريضي صرف – حمل </a:t>
            </a:r>
            <a:r>
              <a:rPr lang="ar-SY" sz="2400" b="1" i="1" dirty="0" err="1" smtClean="0">
                <a:cs typeface="Simplified Arabic" pitchFamily="2" charset="-78"/>
              </a:rPr>
              <a:t>أومي</a:t>
            </a:r>
            <a:r>
              <a:rPr lang="ar-SY" sz="2400" b="1" i="1" dirty="0" smtClean="0">
                <a:cs typeface="Simplified Arabic" pitchFamily="2" charset="-78"/>
              </a:rPr>
              <a:t> تحريضي</a:t>
            </a:r>
          </a:p>
          <a:p>
            <a:pPr marL="969264" lvl="2" indent="-514350" algn="just">
              <a:buFont typeface="+mj-cs"/>
              <a:buAutoNum type="arabic2Minus" startAt="2"/>
            </a:pPr>
            <a:r>
              <a:rPr lang="ar-SY" sz="2400" b="1" dirty="0" smtClean="0">
                <a:solidFill>
                  <a:srgbClr val="FF0000"/>
                </a:solidFill>
                <a:cs typeface="Simplified Arabic" pitchFamily="2" charset="-78"/>
              </a:rPr>
              <a:t>المبدلة القالبة أحادية الطور </a:t>
            </a:r>
            <a:r>
              <a:rPr lang="ar-SY" sz="2400" b="1" dirty="0" err="1" smtClean="0">
                <a:solidFill>
                  <a:srgbClr val="FF0000"/>
                </a:solidFill>
                <a:cs typeface="Simplified Arabic" pitchFamily="2" charset="-78"/>
              </a:rPr>
              <a:t>الجسرية</a:t>
            </a:r>
            <a:endParaRPr lang="ar-SY" sz="2400" b="1" dirty="0" smtClean="0">
              <a:solidFill>
                <a:srgbClr val="FF0000"/>
              </a:solidFill>
              <a:cs typeface="Simplified Arabic" pitchFamily="2" charset="-78"/>
            </a:endParaRPr>
          </a:p>
          <a:p>
            <a:pPr marL="1426464" lvl="3" indent="-514350" algn="just"/>
            <a:r>
              <a:rPr lang="ar-SY" sz="2400" b="1" i="1" dirty="0" smtClean="0">
                <a:cs typeface="Simplified Arabic" pitchFamily="2" charset="-78"/>
              </a:rPr>
              <a:t>حمل </a:t>
            </a:r>
            <a:r>
              <a:rPr lang="ar-SY" sz="2400" b="1" i="1" dirty="0" err="1" smtClean="0">
                <a:cs typeface="Simplified Arabic" pitchFamily="2" charset="-78"/>
              </a:rPr>
              <a:t>أومي</a:t>
            </a:r>
            <a:r>
              <a:rPr lang="ar-SY" sz="2400" b="1" i="1" dirty="0" smtClean="0">
                <a:cs typeface="Simplified Arabic" pitchFamily="2" charset="-78"/>
              </a:rPr>
              <a:t> صرف – حمل تحريضي صرف – حمل </a:t>
            </a:r>
            <a:r>
              <a:rPr lang="ar-SY" sz="2400" b="1" i="1" dirty="0" err="1" smtClean="0">
                <a:cs typeface="Simplified Arabic" pitchFamily="2" charset="-78"/>
              </a:rPr>
              <a:t>أومي</a:t>
            </a:r>
            <a:r>
              <a:rPr lang="ar-SY" sz="2400" b="1" i="1" dirty="0" smtClean="0">
                <a:cs typeface="Simplified Arabic" pitchFamily="2" charset="-78"/>
              </a:rPr>
              <a:t> تحريضي</a:t>
            </a:r>
          </a:p>
          <a:p>
            <a:pPr marL="969264" lvl="3" indent="-514350" algn="just">
              <a:buFont typeface="+mj-cs"/>
              <a:buAutoNum type="arabic2Minus" startAt="3"/>
            </a:pPr>
            <a:r>
              <a:rPr lang="ar-SY" sz="2400" b="1" dirty="0" smtClean="0">
                <a:solidFill>
                  <a:srgbClr val="FF0000"/>
                </a:solidFill>
                <a:cs typeface="Simplified Arabic" pitchFamily="2" charset="-78"/>
              </a:rPr>
              <a:t>المبدلة القالبة ثلاثية الطور</a:t>
            </a:r>
          </a:p>
          <a:p>
            <a:pPr marL="0" lvl="3" indent="-514350" algn="just">
              <a:buFont typeface="+mj-lt"/>
              <a:buAutoNum type="arabicPeriod" startAt="3"/>
            </a:pPr>
            <a:r>
              <a:rPr lang="ar-SY" sz="2400" b="1" dirty="0" smtClean="0">
                <a:solidFill>
                  <a:srgbClr val="0070C0"/>
                </a:solidFill>
                <a:cs typeface="Simplified Arabic" pitchFamily="2" charset="-78"/>
              </a:rPr>
              <a:t>طرق التحكم بجهد الخرج في المبدلات القالبة المستقلة</a:t>
            </a:r>
          </a:p>
          <a:p>
            <a:pPr marL="969264" lvl="3" indent="-514350" algn="just">
              <a:buFont typeface="+mj-cs"/>
              <a:buAutoNum type="arabic2Minus"/>
            </a:pPr>
            <a:r>
              <a:rPr lang="ar-SY" sz="2400" b="1" dirty="0" smtClean="0">
                <a:solidFill>
                  <a:srgbClr val="FF0000"/>
                </a:solidFill>
                <a:cs typeface="Simplified Arabic" pitchFamily="2" charset="-78"/>
              </a:rPr>
              <a:t>طريقة التعديل العرضي </a:t>
            </a:r>
            <a:r>
              <a:rPr lang="ar-SY" sz="2400" b="1" dirty="0" err="1" smtClean="0">
                <a:solidFill>
                  <a:srgbClr val="FF0000"/>
                </a:solidFill>
                <a:cs typeface="Simplified Arabic" pitchFamily="2" charset="-78"/>
              </a:rPr>
              <a:t>المطالي</a:t>
            </a:r>
            <a:r>
              <a:rPr lang="ar-SY" sz="2400" b="1" dirty="0" smtClean="0">
                <a:solidFill>
                  <a:srgbClr val="FF0000"/>
                </a:solidFill>
                <a:cs typeface="Simplified Arabic" pitchFamily="2" charset="-78"/>
              </a:rPr>
              <a:t> وحيد النبضة – القالبة </a:t>
            </a:r>
            <a:r>
              <a:rPr lang="ar-SY" sz="2400" b="1" dirty="0" err="1" smtClean="0">
                <a:solidFill>
                  <a:srgbClr val="FF0000"/>
                </a:solidFill>
                <a:cs typeface="Simplified Arabic" pitchFamily="2" charset="-78"/>
              </a:rPr>
              <a:t>الجسرية</a:t>
            </a:r>
            <a:endParaRPr lang="ar-SY" sz="2400" b="1" dirty="0" smtClean="0">
              <a:solidFill>
                <a:srgbClr val="FF0000"/>
              </a:solidFill>
              <a:cs typeface="Simplified Arabic" pitchFamily="2" charset="-78"/>
            </a:endParaRPr>
          </a:p>
          <a:p>
            <a:pPr marL="969264" lvl="3" indent="-514350" algn="just">
              <a:buFont typeface="+mj-cs"/>
              <a:buAutoNum type="arabic2Minus"/>
            </a:pPr>
            <a:r>
              <a:rPr lang="ar-SY" sz="2400" b="1" dirty="0" smtClean="0">
                <a:solidFill>
                  <a:srgbClr val="FF0000"/>
                </a:solidFill>
                <a:cs typeface="Simplified Arabic" pitchFamily="2" charset="-78"/>
              </a:rPr>
              <a:t>طريقة التعديل العرضي </a:t>
            </a:r>
            <a:r>
              <a:rPr lang="ar-SY" sz="2400" b="1" dirty="0" err="1" smtClean="0">
                <a:solidFill>
                  <a:srgbClr val="FF0000"/>
                </a:solidFill>
                <a:cs typeface="Simplified Arabic" pitchFamily="2" charset="-78"/>
              </a:rPr>
              <a:t>المطالي</a:t>
            </a:r>
            <a:r>
              <a:rPr lang="ar-SY" sz="2400" b="1" dirty="0" smtClean="0">
                <a:solidFill>
                  <a:srgbClr val="FF0000"/>
                </a:solidFill>
                <a:cs typeface="Simplified Arabic" pitchFamily="2" charset="-78"/>
              </a:rPr>
              <a:t> متعدد النبضات – القالبة </a:t>
            </a:r>
            <a:r>
              <a:rPr lang="ar-SY" sz="2400" b="1" dirty="0" err="1" smtClean="0">
                <a:solidFill>
                  <a:srgbClr val="FF0000"/>
                </a:solidFill>
                <a:cs typeface="Simplified Arabic" pitchFamily="2" charset="-78"/>
              </a:rPr>
              <a:t>الجسرية</a:t>
            </a:r>
            <a:endParaRPr lang="ar-SY" sz="2400" b="1" dirty="0" smtClean="0">
              <a:solidFill>
                <a:srgbClr val="FF0000"/>
              </a:solidFill>
              <a:cs typeface="Simplified Arabic" pitchFamily="2" charset="-78"/>
            </a:endParaRPr>
          </a:p>
          <a:p>
            <a:pPr marL="969264" lvl="3" indent="-514350" algn="just">
              <a:buFont typeface="+mj-cs"/>
              <a:buAutoNum type="arabic2Minus"/>
            </a:pPr>
            <a:r>
              <a:rPr lang="ar-SY" sz="2400" b="1" dirty="0" smtClean="0">
                <a:solidFill>
                  <a:srgbClr val="FF0000"/>
                </a:solidFill>
                <a:cs typeface="Simplified Arabic" pitchFamily="2" charset="-78"/>
              </a:rPr>
              <a:t>طريقة تعديل عرض النبضة </a:t>
            </a:r>
            <a:r>
              <a:rPr lang="ar-SY" sz="2400" b="1" dirty="0" err="1" smtClean="0">
                <a:solidFill>
                  <a:srgbClr val="FF0000"/>
                </a:solidFill>
                <a:cs typeface="Simplified Arabic" pitchFamily="2" charset="-78"/>
              </a:rPr>
              <a:t>الجيبي</a:t>
            </a:r>
            <a:r>
              <a:rPr lang="ar-SY" sz="2400" b="1" dirty="0" smtClean="0">
                <a:solidFill>
                  <a:srgbClr val="FF0000"/>
                </a:solidFill>
                <a:cs typeface="Simplified Arabic" pitchFamily="2" charset="-78"/>
              </a:rPr>
              <a:t> </a:t>
            </a:r>
            <a:r>
              <a:rPr lang="ar-SY" sz="2400" b="1" dirty="0" err="1" smtClean="0">
                <a:solidFill>
                  <a:srgbClr val="FF0000"/>
                </a:solidFill>
                <a:cs typeface="Simplified Arabic" pitchFamily="2" charset="-78"/>
              </a:rPr>
              <a:t>المثلثي</a:t>
            </a:r>
            <a:r>
              <a:rPr lang="ar-SY" sz="2400" b="1" dirty="0" smtClean="0">
                <a:solidFill>
                  <a:srgbClr val="FF0000"/>
                </a:solidFill>
                <a:cs typeface="Simplified Arabic" pitchFamily="2" charset="-78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cs typeface="Simplified Arabic" pitchFamily="2" charset="-78"/>
              </a:rPr>
              <a:t>SPWM</a:t>
            </a:r>
            <a:endParaRPr lang="ar-SY" sz="2400" b="1" dirty="0" smtClean="0">
              <a:solidFill>
                <a:srgbClr val="FF0000"/>
              </a:solidFill>
              <a:cs typeface="Simplified Arabic" pitchFamily="2" charset="-78"/>
            </a:endParaRPr>
          </a:p>
          <a:p>
            <a:pPr marL="1426464" lvl="3" indent="-514350" algn="just"/>
            <a:r>
              <a:rPr lang="ar-SY" sz="2400" b="1" i="1" dirty="0" smtClean="0">
                <a:cs typeface="Simplified Arabic" pitchFamily="2" charset="-78"/>
              </a:rPr>
              <a:t>القالبة نصف </a:t>
            </a:r>
            <a:r>
              <a:rPr lang="ar-SY" sz="2400" b="1" i="1" dirty="0" err="1" smtClean="0">
                <a:cs typeface="Simplified Arabic" pitchFamily="2" charset="-78"/>
              </a:rPr>
              <a:t>الجسرية</a:t>
            </a:r>
            <a:r>
              <a:rPr lang="ar-SY" sz="2400" b="1" i="1" dirty="0" smtClean="0">
                <a:cs typeface="Simplified Arabic" pitchFamily="2" charset="-78"/>
              </a:rPr>
              <a:t> – القالبة </a:t>
            </a:r>
            <a:r>
              <a:rPr lang="ar-SY" sz="2400" b="1" i="1" dirty="0" err="1" smtClean="0">
                <a:cs typeface="Simplified Arabic" pitchFamily="2" charset="-78"/>
              </a:rPr>
              <a:t>الجسرية</a:t>
            </a:r>
            <a:r>
              <a:rPr lang="ar-SY" sz="2400" b="1" i="1" dirty="0" smtClean="0">
                <a:cs typeface="Simplified Arabic" pitchFamily="2" charset="-78"/>
              </a:rPr>
              <a:t> – القالبة ثلاثية الطور</a:t>
            </a:r>
          </a:p>
          <a:p>
            <a:pPr marL="969264" lvl="3" indent="-514350" algn="just">
              <a:buFont typeface="+mj-cs"/>
              <a:buAutoNum type="arabic2Minus" startAt="4"/>
            </a:pPr>
            <a:r>
              <a:rPr lang="ar-SY" sz="2400" b="1" dirty="0" smtClean="0">
                <a:solidFill>
                  <a:srgbClr val="FF0000"/>
                </a:solidFill>
                <a:cs typeface="Simplified Arabic" pitchFamily="2" charset="-78"/>
              </a:rPr>
              <a:t>طريقة التعديل المحسوب مسبقاً (المبرمج)</a:t>
            </a:r>
          </a:p>
          <a:p>
            <a:pPr marL="1426464" lvl="3" indent="-514350" algn="just"/>
            <a:r>
              <a:rPr lang="ar-SY" sz="2400" b="1" i="1" dirty="0" smtClean="0">
                <a:cs typeface="Simplified Arabic" pitchFamily="2" charset="-78"/>
              </a:rPr>
              <a:t>القالبة نصف </a:t>
            </a:r>
            <a:r>
              <a:rPr lang="ar-SY" sz="2400" b="1" i="1" dirty="0" err="1" smtClean="0">
                <a:cs typeface="Simplified Arabic" pitchFamily="2" charset="-78"/>
              </a:rPr>
              <a:t>الجسرية</a:t>
            </a:r>
            <a:r>
              <a:rPr lang="ar-SY" sz="2400" b="1" i="1" dirty="0" smtClean="0">
                <a:cs typeface="Simplified Arabic" pitchFamily="2" charset="-78"/>
              </a:rPr>
              <a:t> – القالبة </a:t>
            </a:r>
            <a:r>
              <a:rPr lang="ar-SY" sz="2400" b="1" i="1" dirty="0" err="1" smtClean="0">
                <a:cs typeface="Simplified Arabic" pitchFamily="2" charset="-78"/>
              </a:rPr>
              <a:t>الجسرية</a:t>
            </a:r>
            <a:endParaRPr lang="ar-SY" sz="2400" b="1" i="1" dirty="0" smtClean="0">
              <a:cs typeface="Simplified Arabic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8" dur="2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0" dur="2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2" dur="2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4" dur="2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6" dur="2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8" dur="2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20" dur="2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22" dur="2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24" dur="2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26" dur="2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28" dur="20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1750199" y="500042"/>
            <a:ext cx="5643602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700" b="1" dirty="0" smtClean="0">
                <a:solidFill>
                  <a:srgbClr val="FF0000"/>
                </a:solidFill>
                <a:cs typeface="Simplified Arabic" pitchFamily="2" charset="-78"/>
              </a:rPr>
              <a:t>4 – طريقة التعديل المحسوب مسبقاً (المبرمج) </a:t>
            </a:r>
          </a:p>
          <a:p>
            <a:pPr algn="ctr"/>
            <a:r>
              <a:rPr lang="en-US" sz="2700" b="1" dirty="0" smtClean="0">
                <a:solidFill>
                  <a:srgbClr val="FF0000"/>
                </a:solidFill>
                <a:cs typeface="Simplified Arabic" pitchFamily="2" charset="-78"/>
              </a:rPr>
              <a:t>Preprogrammed PWM</a:t>
            </a:r>
            <a:endParaRPr lang="ar-SY" sz="27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3" name="مربع نص 2"/>
          <p:cNvSpPr txBox="1"/>
          <p:nvPr/>
        </p:nvSpPr>
        <p:spPr>
          <a:xfrm>
            <a:off x="357158" y="1500174"/>
            <a:ext cx="84296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ar-SY" sz="2800" b="1" dirty="0" smtClean="0">
                <a:cs typeface="Simplified Arabic" pitchFamily="2" charset="-78"/>
              </a:rPr>
              <a:t> لا يعتمد العمل بهذه الطريقة على أنظمة مقارنة تشابهية أو رقمية.</a:t>
            </a:r>
          </a:p>
        </p:txBody>
      </p:sp>
      <p:sp>
        <p:nvSpPr>
          <p:cNvPr id="4" name="مربع نص 3"/>
          <p:cNvSpPr txBox="1"/>
          <p:nvPr/>
        </p:nvSpPr>
        <p:spPr>
          <a:xfrm>
            <a:off x="285720" y="2117703"/>
            <a:ext cx="8501122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ar-SY" sz="2800" b="1" dirty="0" smtClean="0">
                <a:cs typeface="Simplified Arabic" pitchFamily="2" charset="-78"/>
              </a:rPr>
              <a:t> تكون زوايا الإبدال محسوبة بشكل مسبق </a:t>
            </a:r>
            <a:r>
              <a:rPr lang="en-US" sz="2800" b="1" dirty="0" smtClean="0">
                <a:cs typeface="Simplified Arabic" pitchFamily="2" charset="-78"/>
              </a:rPr>
              <a:t>off line</a:t>
            </a:r>
            <a:r>
              <a:rPr lang="ar-SY" sz="2800" b="1" dirty="0" smtClean="0">
                <a:cs typeface="Simplified Arabic" pitchFamily="2" charset="-78"/>
              </a:rPr>
              <a:t> ومخزنة في ذاكرة حيث تستخدم للتحكم بلحظات تمرير وقطع المفاتيح الالكترونية .</a:t>
            </a:r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67</a:t>
            </a:fld>
            <a:endParaRPr lang="ar-SY" dirty="0"/>
          </a:p>
        </p:txBody>
      </p:sp>
      <p:sp>
        <p:nvSpPr>
          <p:cNvPr id="6" name="عنصر نائب للتاريخ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7" name="عنصر نائب للتذييل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2976" y="400046"/>
            <a:ext cx="2924175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05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4" y="2786058"/>
            <a:ext cx="672465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مربع نص 4"/>
          <p:cNvSpPr txBox="1"/>
          <p:nvPr/>
        </p:nvSpPr>
        <p:spPr>
          <a:xfrm rot="16200000">
            <a:off x="-52271" y="1376498"/>
            <a:ext cx="1785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ATMEGA8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مربع نص 5"/>
          <p:cNvSpPr txBox="1"/>
          <p:nvPr/>
        </p:nvSpPr>
        <p:spPr>
          <a:xfrm>
            <a:off x="4214810" y="428604"/>
            <a:ext cx="4572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ar-SY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نمط العمل: توليد إشارة 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PWM</a:t>
            </a:r>
            <a:r>
              <a:rPr lang="ar-SY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على الأقطاب 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OC1A</a:t>
            </a:r>
            <a:r>
              <a:rPr lang="ar-SY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و 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OC1B</a:t>
            </a:r>
            <a:endParaRPr 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مستطيل 6"/>
          <p:cNvSpPr/>
          <p:nvPr/>
        </p:nvSpPr>
        <p:spPr>
          <a:xfrm>
            <a:off x="2786050" y="2285992"/>
            <a:ext cx="1214446" cy="3571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8" name="عنصر نائب للتاريخ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9" name="عنصر نائب لرقم الشريحة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68</a:t>
            </a:fld>
            <a:endParaRPr lang="ar-SY" dirty="0"/>
          </a:p>
        </p:txBody>
      </p:sp>
      <p:sp>
        <p:nvSpPr>
          <p:cNvPr id="10" name="عنصر نائب للتذييل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428604"/>
            <a:ext cx="5638800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مربع نص 5"/>
          <p:cNvSpPr txBox="1"/>
          <p:nvPr/>
        </p:nvSpPr>
        <p:spPr>
          <a:xfrm>
            <a:off x="5143504" y="428604"/>
            <a:ext cx="36433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ar-SY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نمط العمل: توليد إشارة 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PWML</a:t>
            </a:r>
            <a:r>
              <a:rPr lang="ar-SY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و 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PWMH </a:t>
            </a:r>
            <a:r>
              <a:rPr lang="ar-SY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عدد 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 algn="just"/>
            <a:r>
              <a:rPr lang="ar-SY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مع إمكانية إدخال زمن ميت</a:t>
            </a:r>
            <a:endParaRPr lang="en-US" sz="28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مستطيل 6"/>
          <p:cNvSpPr/>
          <p:nvPr/>
        </p:nvSpPr>
        <p:spPr>
          <a:xfrm>
            <a:off x="4071934" y="857232"/>
            <a:ext cx="785818" cy="7858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6350">
                <a:solidFill>
                  <a:schemeClr val="tx1"/>
                </a:solidFill>
              </a:ln>
            </a:endParaRPr>
          </a:p>
        </p:txBody>
      </p:sp>
      <p:pic>
        <p:nvPicPr>
          <p:cNvPr id="3215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58" y="3714752"/>
            <a:ext cx="3790950" cy="280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15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14809" y="4143380"/>
            <a:ext cx="4740121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عنصر نائب للتاريخ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9" name="عنصر نائب لرقم الشريحة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69</a:t>
            </a:fld>
            <a:endParaRPr lang="ar-SY" dirty="0"/>
          </a:p>
        </p:txBody>
      </p:sp>
      <p:sp>
        <p:nvSpPr>
          <p:cNvPr id="10" name="عنصر نائب للتذييل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7</a:t>
            </a:fld>
            <a:endParaRPr lang="ar-SY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500042"/>
            <a:ext cx="2000264" cy="3159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مربع نص 5"/>
          <p:cNvSpPr txBox="1"/>
          <p:nvPr/>
        </p:nvSpPr>
        <p:spPr>
          <a:xfrm>
            <a:off x="3036083" y="1039355"/>
            <a:ext cx="5715040" cy="22467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</a:rPr>
              <a:t>OMRON (3G3MV series)</a:t>
            </a:r>
            <a:endParaRPr lang="ar-SY" sz="2800" b="1" dirty="0" smtClean="0">
              <a:solidFill>
                <a:srgbClr val="0070C0"/>
              </a:solidFill>
              <a:cs typeface="Simplified Arabic" pitchFamily="2" charset="-78"/>
            </a:endParaRPr>
          </a:p>
          <a:p>
            <a:pPr algn="ctr"/>
            <a:r>
              <a:rPr lang="fr-FR" sz="2800" b="1" dirty="0" smtClean="0">
                <a:solidFill>
                  <a:srgbClr val="0070C0"/>
                </a:solidFill>
                <a:cs typeface="Simplified Arabic" pitchFamily="2" charset="-78"/>
                <a:hlinkClick r:id="rId3"/>
              </a:rPr>
              <a:t>www.omron.com/oei</a:t>
            </a:r>
            <a:endParaRPr lang="ar-SY" sz="2800" b="1" dirty="0" smtClean="0">
              <a:solidFill>
                <a:srgbClr val="0070C0"/>
              </a:solidFill>
              <a:cs typeface="Simplified Arabic" pitchFamily="2" charset="-78"/>
            </a:endParaRPr>
          </a:p>
          <a:p>
            <a:pPr algn="ctr"/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</a:rPr>
              <a:t>Up to 400 Hz</a:t>
            </a:r>
          </a:p>
          <a:p>
            <a:pPr algn="ctr"/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</a:rPr>
              <a:t>100 W – 9 kW</a:t>
            </a:r>
            <a:endParaRPr lang="ar-SY" sz="2800" b="1" dirty="0" smtClean="0">
              <a:solidFill>
                <a:srgbClr val="0070C0"/>
              </a:solidFill>
              <a:cs typeface="Simplified Arabic" pitchFamily="2" charset="-78"/>
            </a:endParaRPr>
          </a:p>
          <a:p>
            <a:pPr algn="ctr"/>
            <a:endParaRPr lang="ar-SY" sz="2800" b="1" dirty="0" smtClean="0">
              <a:solidFill>
                <a:srgbClr val="0070C0"/>
              </a:solidFill>
              <a:cs typeface="Simplified Arabic" pitchFamily="2" charset="-78"/>
            </a:endParaRPr>
          </a:p>
        </p:txBody>
      </p:sp>
      <p:sp>
        <p:nvSpPr>
          <p:cNvPr id="7" name="مربع نص 6"/>
          <p:cNvSpPr txBox="1"/>
          <p:nvPr/>
        </p:nvSpPr>
        <p:spPr>
          <a:xfrm>
            <a:off x="3036083" y="4000504"/>
            <a:ext cx="5715040" cy="22467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</a:rPr>
              <a:t>LS (iG5A series)</a:t>
            </a:r>
            <a:endParaRPr lang="ar-SY" sz="2800" b="1" dirty="0" smtClean="0">
              <a:solidFill>
                <a:srgbClr val="0070C0"/>
              </a:solidFill>
              <a:cs typeface="Simplified Arabic" pitchFamily="2" charset="-78"/>
            </a:endParaRPr>
          </a:p>
          <a:p>
            <a:pPr algn="ctr"/>
            <a:r>
              <a:rPr lang="fr-FR" sz="2800" b="1" dirty="0" smtClean="0">
                <a:solidFill>
                  <a:srgbClr val="0070C0"/>
                </a:solidFill>
                <a:cs typeface="Simplified Arabic" pitchFamily="2" charset="-78"/>
                <a:hlinkClick r:id="rId4"/>
              </a:rPr>
              <a:t>www.lsis.biz</a:t>
            </a:r>
            <a:endParaRPr lang="fr-FR" sz="2800" b="1" dirty="0" smtClean="0">
              <a:solidFill>
                <a:srgbClr val="0070C0"/>
              </a:solidFill>
              <a:cs typeface="Simplified Arabic" pitchFamily="2" charset="-78"/>
            </a:endParaRPr>
          </a:p>
          <a:p>
            <a:pPr algn="ctr"/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</a:rPr>
              <a:t>Up to 400 Hz</a:t>
            </a:r>
          </a:p>
          <a:p>
            <a:pPr algn="ctr"/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</a:rPr>
              <a:t>400 W – 22 kW</a:t>
            </a:r>
            <a:endParaRPr lang="ar-SY" sz="2800" b="1" dirty="0" smtClean="0">
              <a:solidFill>
                <a:srgbClr val="0070C0"/>
              </a:solidFill>
              <a:cs typeface="Simplified Arabic" pitchFamily="2" charset="-78"/>
            </a:endParaRPr>
          </a:p>
          <a:p>
            <a:pPr algn="ctr"/>
            <a:endParaRPr lang="ar-SY" sz="2800" b="1" dirty="0" smtClean="0">
              <a:solidFill>
                <a:srgbClr val="0070C0"/>
              </a:solidFill>
              <a:cs typeface="Simplified Arabic" pitchFamily="2" charset="-78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0034" y="3719534"/>
            <a:ext cx="1828800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cover dir="ld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4429124" y="-24"/>
            <a:ext cx="4429156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700" b="1" dirty="0" smtClean="0">
                <a:solidFill>
                  <a:srgbClr val="FF0000"/>
                </a:solidFill>
                <a:cs typeface="Simplified Arabic" pitchFamily="2" charset="-78"/>
              </a:rPr>
              <a:t>4 – طريقة التعديل المحسوب مسبقاً </a:t>
            </a:r>
            <a:endParaRPr lang="ar-SY" sz="27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5" name="مربع نص 4"/>
          <p:cNvSpPr txBox="1"/>
          <p:nvPr/>
        </p:nvSpPr>
        <p:spPr>
          <a:xfrm>
            <a:off x="357158" y="1000108"/>
            <a:ext cx="8429684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cs typeface="Simplified Arabic" pitchFamily="2" charset="-78"/>
              </a:rPr>
              <a:t>يوصف جهد الخرج بعدد الثقوب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800" b="1" dirty="0" smtClean="0">
                <a:cs typeface="Simplified Arabic" pitchFamily="2" charset="-78"/>
              </a:rPr>
              <a:t> وهي عدد المجالات التي يكون فيها جهد الخرج </a:t>
            </a:r>
            <a:r>
              <a:rPr lang="en-US" sz="2800" b="1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800" b="1" baseline="-25000" dirty="0" err="1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=-U</a:t>
            </a:r>
            <a:r>
              <a:rPr lang="en-US" sz="2800" b="1" baseline="-25000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/2</a:t>
            </a:r>
            <a:r>
              <a:rPr lang="ar-SY" sz="2800" b="1" dirty="0" smtClean="0">
                <a:cs typeface="Simplified Arabic" pitchFamily="2" charset="-78"/>
              </a:rPr>
              <a:t> خلال نصف الدور الموجب للإشارة المرجعية .</a:t>
            </a:r>
          </a:p>
        </p:txBody>
      </p:sp>
      <p:pic>
        <p:nvPicPr>
          <p:cNvPr id="6" name="صورة 5" descr="power2_fig2_1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8104" y="3000372"/>
            <a:ext cx="6297168" cy="1569720"/>
          </a:xfrm>
          <a:prstGeom prst="rect">
            <a:avLst/>
          </a:prstGeom>
        </p:spPr>
      </p:pic>
      <p:sp>
        <p:nvSpPr>
          <p:cNvPr id="7" name="مربع نص 6"/>
          <p:cNvSpPr txBox="1"/>
          <p:nvPr/>
        </p:nvSpPr>
        <p:spPr>
          <a:xfrm>
            <a:off x="3489806" y="4429132"/>
            <a:ext cx="221457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 smtClean="0">
                <a:cs typeface="Simplified Arabic" pitchFamily="2" charset="-78"/>
              </a:rPr>
              <a:t>الشكل 2 - 14</a:t>
            </a:r>
          </a:p>
        </p:txBody>
      </p:sp>
      <p:sp>
        <p:nvSpPr>
          <p:cNvPr id="8" name="مربع نص 7"/>
          <p:cNvSpPr txBox="1"/>
          <p:nvPr/>
        </p:nvSpPr>
        <p:spPr>
          <a:xfrm>
            <a:off x="6357950" y="2714620"/>
            <a:ext cx="242889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مثال : 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C=3</a:t>
            </a:r>
            <a:endParaRPr lang="ar-SY" sz="28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مربع نص 8"/>
          <p:cNvSpPr txBox="1"/>
          <p:nvPr/>
        </p:nvSpPr>
        <p:spPr>
          <a:xfrm>
            <a:off x="6804831" y="4286256"/>
            <a:ext cx="192882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</a:rPr>
              <a:t>منشور </a:t>
            </a:r>
            <a:r>
              <a:rPr lang="ar-SY" sz="2800" b="1" dirty="0" err="1" smtClean="0">
                <a:solidFill>
                  <a:srgbClr val="0070C0"/>
                </a:solidFill>
                <a:cs typeface="Simplified Arabic" pitchFamily="2" charset="-78"/>
              </a:rPr>
              <a:t>فورييه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/>
        </p:nvGraphicFramePr>
        <p:xfrm>
          <a:off x="841403" y="4874563"/>
          <a:ext cx="3098800" cy="889000"/>
        </p:xfrm>
        <a:graphic>
          <a:graphicData uri="http://schemas.openxmlformats.org/presentationml/2006/ole">
            <p:oleObj spid="_x0000_s265218" name="Equation" r:id="rId4" imgW="1549080" imgH="444240" progId="Equation.DSMT4">
              <p:embed/>
            </p:oleObj>
          </a:graphicData>
        </a:graphic>
      </p:graphicFrame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4300566" y="4809476"/>
          <a:ext cx="4343400" cy="914400"/>
        </p:xfrm>
        <a:graphic>
          <a:graphicData uri="http://schemas.openxmlformats.org/presentationml/2006/ole">
            <p:oleObj spid="_x0000_s265219" name="Equation" r:id="rId5" imgW="2171520" imgH="457200" progId="Equation.DSMT4">
              <p:embed/>
            </p:oleObj>
          </a:graphicData>
        </a:graphic>
      </p:graphicFrame>
      <p:sp>
        <p:nvSpPr>
          <p:cNvPr id="12" name="مربع نص 11"/>
          <p:cNvSpPr txBox="1"/>
          <p:nvPr/>
        </p:nvSpPr>
        <p:spPr>
          <a:xfrm>
            <a:off x="3071802" y="500042"/>
            <a:ext cx="314327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القالبة نصف </a:t>
            </a:r>
            <a:r>
              <a:rPr lang="ar-SY" sz="2800" b="1" dirty="0" err="1" smtClean="0">
                <a:solidFill>
                  <a:srgbClr val="FF0000"/>
                </a:solidFill>
                <a:cs typeface="Simplified Arabic" pitchFamily="2" charset="-78"/>
              </a:rPr>
              <a:t>الجسرية</a:t>
            </a:r>
            <a:endParaRPr lang="ar-SY" sz="2800" b="1" dirty="0" smtClean="0">
              <a:cs typeface="Simplified Arabic" pitchFamily="2" charset="-78"/>
            </a:endParaRPr>
          </a:p>
        </p:txBody>
      </p:sp>
      <p:sp>
        <p:nvSpPr>
          <p:cNvPr id="13" name="مربع نص 12"/>
          <p:cNvSpPr txBox="1"/>
          <p:nvPr/>
        </p:nvSpPr>
        <p:spPr>
          <a:xfrm>
            <a:off x="1857356" y="2000240"/>
            <a:ext cx="5500726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rgbClr val="FF0000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cs typeface="Simplified Arabic" pitchFamily="2" charset="-78"/>
              </a:rPr>
              <a:t>يكفي فقط حساب </a:t>
            </a:r>
            <a:r>
              <a:rPr lang="ar-SY" sz="28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</a:t>
            </a:r>
            <a:r>
              <a:rPr lang="en-US" sz="2800" b="1" baseline="-25000" dirty="0" smtClean="0">
                <a:latin typeface="Times New Roman" pitchFamily="18" charset="0"/>
                <a:cs typeface="Times New Roman" pitchFamily="18" charset="0"/>
                <a:sym typeface="Symbol"/>
              </a:rPr>
              <a:t>1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 , </a:t>
            </a:r>
            <a:r>
              <a:rPr lang="ar-SY" sz="28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</a:t>
            </a:r>
            <a:r>
              <a:rPr lang="en-US" sz="2800" b="1" baseline="-25000" dirty="0" smtClean="0">
                <a:latin typeface="Times New Roman" pitchFamily="18" charset="0"/>
                <a:cs typeface="Times New Roman" pitchFamily="18" charset="0"/>
                <a:sym typeface="Symbol"/>
              </a:rPr>
              <a:t>2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 , </a:t>
            </a:r>
            <a:r>
              <a:rPr lang="ar-SY" sz="28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</a:t>
            </a:r>
            <a:r>
              <a:rPr lang="en-US" sz="2800" b="1" baseline="-25000" dirty="0" smtClean="0">
                <a:latin typeface="Times New Roman" pitchFamily="18" charset="0"/>
                <a:cs typeface="Times New Roman" pitchFamily="18" charset="0"/>
                <a:sym typeface="Symbol"/>
              </a:rPr>
              <a:t>3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 , … </a:t>
            </a:r>
            <a:r>
              <a:rPr lang="ar-SY" sz="28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</a:t>
            </a:r>
            <a:r>
              <a:rPr lang="en-US" sz="2800" b="1" baseline="-25000" dirty="0" smtClean="0">
                <a:latin typeface="Times New Roman" pitchFamily="18" charset="0"/>
                <a:cs typeface="Times New Roman" pitchFamily="18" charset="0"/>
                <a:sym typeface="Symbol"/>
              </a:rPr>
              <a:t>C</a:t>
            </a:r>
            <a:endParaRPr lang="ar-SY" sz="28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سهم للأسفل 13"/>
          <p:cNvSpPr/>
          <p:nvPr/>
        </p:nvSpPr>
        <p:spPr>
          <a:xfrm>
            <a:off x="2428860" y="2643182"/>
            <a:ext cx="142876" cy="500066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5" name="سهم للأسفل 14"/>
          <p:cNvSpPr/>
          <p:nvPr/>
        </p:nvSpPr>
        <p:spPr>
          <a:xfrm>
            <a:off x="3286116" y="2643182"/>
            <a:ext cx="142876" cy="500066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6" name="سهم للأسفل 15"/>
          <p:cNvSpPr/>
          <p:nvPr/>
        </p:nvSpPr>
        <p:spPr>
          <a:xfrm>
            <a:off x="4143372" y="2643182"/>
            <a:ext cx="142876" cy="500066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7" name="عنصر نائب لرقم الشريحة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70</a:t>
            </a:fld>
            <a:endParaRPr lang="ar-SY" dirty="0"/>
          </a:p>
        </p:txBody>
      </p:sp>
      <p:sp>
        <p:nvSpPr>
          <p:cNvPr id="18" name="عنصر نائب للتاريخ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19" name="عنصر نائب للتذييل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  <p:sp>
        <p:nvSpPr>
          <p:cNvPr id="21" name="مربع نص 20"/>
          <p:cNvSpPr txBox="1"/>
          <p:nvPr/>
        </p:nvSpPr>
        <p:spPr>
          <a:xfrm>
            <a:off x="214282" y="5906176"/>
            <a:ext cx="864399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تطبيق: </a:t>
            </a:r>
            <a:r>
              <a:rPr lang="ar-SY" sz="2800" b="1" dirty="0" smtClean="0">
                <a:solidFill>
                  <a:srgbClr val="0000FF"/>
                </a:solidFill>
                <a:cs typeface="Simplified Arabic" pitchFamily="2" charset="-78"/>
              </a:rPr>
              <a:t>أوجد القيمة الفعالة للمركبة الأساسية بدلالة زوايا الإبدال (</a:t>
            </a:r>
            <a:r>
              <a:rPr lang="en-US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C=3</a:t>
            </a:r>
            <a:r>
              <a:rPr lang="ar-SY" sz="2800" b="1" dirty="0" smtClean="0">
                <a:solidFill>
                  <a:srgbClr val="0000FF"/>
                </a:solidFill>
                <a:cs typeface="Simplified Arabic" pitchFamily="2" charset="-78"/>
              </a:rPr>
              <a:t>) </a:t>
            </a:r>
            <a:endParaRPr lang="ar-SY" sz="2800" b="1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3" grpId="0" animBg="1"/>
      <p:bldP spid="14" grpId="0" animBg="1"/>
      <p:bldP spid="15" grpId="0" animBg="1"/>
      <p:bldP spid="16" grpId="0" animBg="1"/>
      <p:bldP spid="21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4429124" y="-24"/>
            <a:ext cx="4429156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700" b="1" dirty="0" smtClean="0">
                <a:solidFill>
                  <a:srgbClr val="FF0000"/>
                </a:solidFill>
                <a:cs typeface="Simplified Arabic" pitchFamily="2" charset="-78"/>
              </a:rPr>
              <a:t>4 – طريقة التعديل المحسوب مسبقاً </a:t>
            </a:r>
            <a:endParaRPr lang="ar-SY" sz="27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5" name="مربع نص 4"/>
          <p:cNvSpPr txBox="1"/>
          <p:nvPr/>
        </p:nvSpPr>
        <p:spPr>
          <a:xfrm>
            <a:off x="285720" y="1000108"/>
            <a:ext cx="857256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cs typeface="Simplified Arabic" pitchFamily="2" charset="-78"/>
              </a:rPr>
              <a:t>يوصف جهد الخرج بعدد النبضات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ar-SY" sz="2800" b="1" dirty="0" smtClean="0">
                <a:cs typeface="Simplified Arabic" pitchFamily="2" charset="-78"/>
              </a:rPr>
              <a:t> خلال نصف دور الإشارة المرجعية.</a:t>
            </a:r>
          </a:p>
        </p:txBody>
      </p:sp>
      <p:pic>
        <p:nvPicPr>
          <p:cNvPr id="6" name="صورة 5" descr="power2_fig2_1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89732" y="2714620"/>
            <a:ext cx="6153912" cy="1569720"/>
          </a:xfrm>
          <a:prstGeom prst="rect">
            <a:avLst/>
          </a:prstGeom>
        </p:spPr>
      </p:pic>
      <p:sp>
        <p:nvSpPr>
          <p:cNvPr id="7" name="مربع نص 6"/>
          <p:cNvSpPr txBox="1"/>
          <p:nvPr/>
        </p:nvSpPr>
        <p:spPr>
          <a:xfrm>
            <a:off x="3489806" y="4071942"/>
            <a:ext cx="221457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 smtClean="0">
                <a:cs typeface="Simplified Arabic" pitchFamily="2" charset="-78"/>
              </a:rPr>
              <a:t>الشكل 2 - 15</a:t>
            </a:r>
          </a:p>
        </p:txBody>
      </p:sp>
      <p:sp>
        <p:nvSpPr>
          <p:cNvPr id="8" name="مربع نص 7"/>
          <p:cNvSpPr txBox="1"/>
          <p:nvPr/>
        </p:nvSpPr>
        <p:spPr>
          <a:xfrm>
            <a:off x="6357950" y="2357430"/>
            <a:ext cx="242889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مثال : 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P=3</a:t>
            </a:r>
            <a:endParaRPr lang="ar-SY" sz="28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مربع نص 8"/>
          <p:cNvSpPr txBox="1"/>
          <p:nvPr/>
        </p:nvSpPr>
        <p:spPr>
          <a:xfrm>
            <a:off x="6804831" y="4071942"/>
            <a:ext cx="192882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</a:rPr>
              <a:t>منشور </a:t>
            </a:r>
            <a:r>
              <a:rPr lang="ar-SY" sz="2800" b="1" dirty="0" err="1" smtClean="0">
                <a:solidFill>
                  <a:srgbClr val="0070C0"/>
                </a:solidFill>
                <a:cs typeface="Simplified Arabic" pitchFamily="2" charset="-78"/>
              </a:rPr>
              <a:t>فورييه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/>
        </p:nvGraphicFramePr>
        <p:xfrm>
          <a:off x="841403" y="4637106"/>
          <a:ext cx="3098800" cy="889000"/>
        </p:xfrm>
        <a:graphic>
          <a:graphicData uri="http://schemas.openxmlformats.org/presentationml/2006/ole">
            <p:oleObj spid="_x0000_s266242" name="Equation" r:id="rId4" imgW="1549080" imgH="444240" progId="Equation.DSMT4">
              <p:embed/>
            </p:oleObj>
          </a:graphicData>
        </a:graphic>
      </p:graphicFrame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4376738" y="4572008"/>
          <a:ext cx="4191000" cy="914400"/>
        </p:xfrm>
        <a:graphic>
          <a:graphicData uri="http://schemas.openxmlformats.org/presentationml/2006/ole">
            <p:oleObj spid="_x0000_s266243" name="Equation" r:id="rId5" imgW="2095200" imgH="457200" progId="Equation.DSMT4">
              <p:embed/>
            </p:oleObj>
          </a:graphicData>
        </a:graphic>
      </p:graphicFrame>
      <p:sp>
        <p:nvSpPr>
          <p:cNvPr id="12" name="مربع نص 11"/>
          <p:cNvSpPr txBox="1"/>
          <p:nvPr/>
        </p:nvSpPr>
        <p:spPr>
          <a:xfrm>
            <a:off x="3071802" y="500042"/>
            <a:ext cx="314327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القالبة </a:t>
            </a:r>
            <a:r>
              <a:rPr lang="ar-SY" sz="2800" b="1" dirty="0" err="1" smtClean="0">
                <a:solidFill>
                  <a:srgbClr val="FF0000"/>
                </a:solidFill>
                <a:cs typeface="Simplified Arabic" pitchFamily="2" charset="-78"/>
              </a:rPr>
              <a:t>الجسرية</a:t>
            </a:r>
            <a:endParaRPr lang="ar-SY" sz="2800" b="1" dirty="0" smtClean="0">
              <a:cs typeface="Simplified Arabic" pitchFamily="2" charset="-78"/>
            </a:endParaRPr>
          </a:p>
        </p:txBody>
      </p:sp>
      <p:sp>
        <p:nvSpPr>
          <p:cNvPr id="13" name="مربع نص 12"/>
          <p:cNvSpPr txBox="1"/>
          <p:nvPr/>
        </p:nvSpPr>
        <p:spPr>
          <a:xfrm>
            <a:off x="1857356" y="1643050"/>
            <a:ext cx="5500726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rgbClr val="FF0000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cs typeface="Simplified Arabic" pitchFamily="2" charset="-78"/>
              </a:rPr>
              <a:t>يكفي فقط حساب </a:t>
            </a:r>
            <a:r>
              <a:rPr lang="ar-SY" sz="28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</a:t>
            </a:r>
            <a:r>
              <a:rPr lang="en-US" sz="2800" b="1" baseline="-25000" dirty="0" smtClean="0">
                <a:latin typeface="Times New Roman" pitchFamily="18" charset="0"/>
                <a:cs typeface="Times New Roman" pitchFamily="18" charset="0"/>
                <a:sym typeface="Symbol"/>
              </a:rPr>
              <a:t>1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 , </a:t>
            </a:r>
            <a:r>
              <a:rPr lang="ar-SY" sz="28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</a:t>
            </a:r>
            <a:r>
              <a:rPr lang="en-US" sz="2800" b="1" baseline="-25000" dirty="0" smtClean="0">
                <a:latin typeface="Times New Roman" pitchFamily="18" charset="0"/>
                <a:cs typeface="Times New Roman" pitchFamily="18" charset="0"/>
                <a:sym typeface="Symbol"/>
              </a:rPr>
              <a:t>2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 , </a:t>
            </a:r>
            <a:r>
              <a:rPr lang="ar-SY" sz="28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</a:t>
            </a:r>
            <a:r>
              <a:rPr lang="en-US" sz="2800" b="1" baseline="-25000" dirty="0" smtClean="0">
                <a:latin typeface="Times New Roman" pitchFamily="18" charset="0"/>
                <a:cs typeface="Times New Roman" pitchFamily="18" charset="0"/>
                <a:sym typeface="Symbol"/>
              </a:rPr>
              <a:t>3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 , … </a:t>
            </a:r>
            <a:r>
              <a:rPr lang="ar-SY" sz="28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</a:t>
            </a:r>
            <a:r>
              <a:rPr lang="en-US" sz="2800" b="1" baseline="-25000" dirty="0" smtClean="0">
                <a:latin typeface="Times New Roman" pitchFamily="18" charset="0"/>
                <a:cs typeface="Times New Roman" pitchFamily="18" charset="0"/>
                <a:sym typeface="Symbol"/>
              </a:rPr>
              <a:t>P</a:t>
            </a:r>
            <a:endParaRPr lang="ar-SY" sz="28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سهم للأسفل 13"/>
          <p:cNvSpPr/>
          <p:nvPr/>
        </p:nvSpPr>
        <p:spPr>
          <a:xfrm>
            <a:off x="2357422" y="2357430"/>
            <a:ext cx="142876" cy="500066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5" name="سهم للأسفل 14"/>
          <p:cNvSpPr/>
          <p:nvPr/>
        </p:nvSpPr>
        <p:spPr>
          <a:xfrm>
            <a:off x="3214678" y="2357430"/>
            <a:ext cx="142876" cy="500066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6" name="سهم للأسفل 15"/>
          <p:cNvSpPr/>
          <p:nvPr/>
        </p:nvSpPr>
        <p:spPr>
          <a:xfrm>
            <a:off x="4083809" y="2357430"/>
            <a:ext cx="142876" cy="500066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7" name="عنصر نائب لرقم الشريحة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71</a:t>
            </a:fld>
            <a:endParaRPr lang="ar-SY" dirty="0"/>
          </a:p>
        </p:txBody>
      </p:sp>
      <p:sp>
        <p:nvSpPr>
          <p:cNvPr id="18" name="عنصر نائب للتاريخ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19" name="عنصر نائب للتذييل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3" grpId="0" animBg="1"/>
      <p:bldP spid="14" grpId="0" animBg="1"/>
      <p:bldP spid="15" grpId="0" animBg="1"/>
      <p:bldP spid="1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72</a:t>
            </a:fld>
            <a:endParaRPr lang="ar-SY" dirty="0"/>
          </a:p>
        </p:txBody>
      </p:sp>
      <p:sp>
        <p:nvSpPr>
          <p:cNvPr id="5" name="مربع نص 4"/>
          <p:cNvSpPr txBox="1"/>
          <p:nvPr/>
        </p:nvSpPr>
        <p:spPr>
          <a:xfrm>
            <a:off x="500034" y="0"/>
            <a:ext cx="821533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مخطط البحث 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6" name="مربع نص 5"/>
          <p:cNvSpPr txBox="1"/>
          <p:nvPr/>
        </p:nvSpPr>
        <p:spPr>
          <a:xfrm>
            <a:off x="214282" y="285728"/>
            <a:ext cx="8572528" cy="63709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 algn="just">
              <a:buAutoNum type="arabicPeriod"/>
            </a:pPr>
            <a:r>
              <a:rPr lang="ar-SY" sz="2400" b="1" dirty="0" smtClean="0">
                <a:solidFill>
                  <a:srgbClr val="0070C0"/>
                </a:solidFill>
                <a:cs typeface="Simplified Arabic" pitchFamily="2" charset="-78"/>
              </a:rPr>
              <a:t>مقدمة</a:t>
            </a:r>
          </a:p>
          <a:p>
            <a:pPr marL="514350" indent="-514350" algn="just">
              <a:buAutoNum type="arabicPeriod"/>
            </a:pPr>
            <a:r>
              <a:rPr lang="ar-SY" sz="2400" b="1" dirty="0" smtClean="0">
                <a:solidFill>
                  <a:srgbClr val="0070C0"/>
                </a:solidFill>
                <a:cs typeface="Simplified Arabic" pitchFamily="2" charset="-78"/>
              </a:rPr>
              <a:t>المبدلات القالبة للجهد</a:t>
            </a:r>
          </a:p>
          <a:p>
            <a:pPr marL="971550" lvl="1" indent="-514350" algn="just">
              <a:buFont typeface="+mj-cs"/>
              <a:buAutoNum type="arabic2Minus"/>
            </a:pPr>
            <a:r>
              <a:rPr lang="ar-SY" sz="2400" b="1" dirty="0" smtClean="0">
                <a:solidFill>
                  <a:srgbClr val="FF0000"/>
                </a:solidFill>
                <a:cs typeface="Simplified Arabic" pitchFamily="2" charset="-78"/>
              </a:rPr>
              <a:t>المبدلة القالبة أحادية الطور نصف </a:t>
            </a:r>
            <a:r>
              <a:rPr lang="ar-SY" sz="2400" b="1" dirty="0" err="1" smtClean="0">
                <a:solidFill>
                  <a:srgbClr val="FF0000"/>
                </a:solidFill>
                <a:cs typeface="Simplified Arabic" pitchFamily="2" charset="-78"/>
              </a:rPr>
              <a:t>الجسرية</a:t>
            </a:r>
            <a:endParaRPr lang="ar-SY" sz="2400" b="1" dirty="0" smtClean="0">
              <a:solidFill>
                <a:srgbClr val="FF0000"/>
              </a:solidFill>
              <a:cs typeface="Simplified Arabic" pitchFamily="2" charset="-78"/>
            </a:endParaRPr>
          </a:p>
          <a:p>
            <a:pPr marL="1428750" lvl="2" indent="-514350" algn="just"/>
            <a:r>
              <a:rPr lang="ar-SY" sz="2400" b="1" i="1" dirty="0" smtClean="0">
                <a:cs typeface="Simplified Arabic" pitchFamily="2" charset="-78"/>
              </a:rPr>
              <a:t>حمل </a:t>
            </a:r>
            <a:r>
              <a:rPr lang="ar-SY" sz="2400" b="1" i="1" dirty="0" err="1" smtClean="0">
                <a:cs typeface="Simplified Arabic" pitchFamily="2" charset="-78"/>
              </a:rPr>
              <a:t>أومي</a:t>
            </a:r>
            <a:r>
              <a:rPr lang="ar-SY" sz="2400" b="1" i="1" dirty="0" smtClean="0">
                <a:cs typeface="Simplified Arabic" pitchFamily="2" charset="-78"/>
              </a:rPr>
              <a:t> صرف – حمل تحريضي صرف – حمل </a:t>
            </a:r>
            <a:r>
              <a:rPr lang="ar-SY" sz="2400" b="1" i="1" dirty="0" err="1" smtClean="0">
                <a:cs typeface="Simplified Arabic" pitchFamily="2" charset="-78"/>
              </a:rPr>
              <a:t>أومي</a:t>
            </a:r>
            <a:r>
              <a:rPr lang="ar-SY" sz="2400" b="1" i="1" dirty="0" smtClean="0">
                <a:cs typeface="Simplified Arabic" pitchFamily="2" charset="-78"/>
              </a:rPr>
              <a:t> تحريضي</a:t>
            </a:r>
          </a:p>
          <a:p>
            <a:pPr marL="969264" lvl="2" indent="-514350" algn="just">
              <a:buFont typeface="+mj-cs"/>
              <a:buAutoNum type="arabic2Minus" startAt="2"/>
            </a:pPr>
            <a:r>
              <a:rPr lang="ar-SY" sz="2400" b="1" dirty="0" smtClean="0">
                <a:solidFill>
                  <a:srgbClr val="FF0000"/>
                </a:solidFill>
                <a:cs typeface="Simplified Arabic" pitchFamily="2" charset="-78"/>
              </a:rPr>
              <a:t>المبدلة القالبة أحادية الطور </a:t>
            </a:r>
            <a:r>
              <a:rPr lang="ar-SY" sz="2400" b="1" dirty="0" err="1" smtClean="0">
                <a:solidFill>
                  <a:srgbClr val="FF0000"/>
                </a:solidFill>
                <a:cs typeface="Simplified Arabic" pitchFamily="2" charset="-78"/>
              </a:rPr>
              <a:t>الجسرية</a:t>
            </a:r>
            <a:endParaRPr lang="ar-SY" sz="2400" b="1" dirty="0" smtClean="0">
              <a:solidFill>
                <a:srgbClr val="FF0000"/>
              </a:solidFill>
              <a:cs typeface="Simplified Arabic" pitchFamily="2" charset="-78"/>
            </a:endParaRPr>
          </a:p>
          <a:p>
            <a:pPr marL="1426464" lvl="3" indent="-514350" algn="just"/>
            <a:r>
              <a:rPr lang="ar-SY" sz="2400" b="1" i="1" dirty="0" smtClean="0">
                <a:cs typeface="Simplified Arabic" pitchFamily="2" charset="-78"/>
              </a:rPr>
              <a:t>حمل </a:t>
            </a:r>
            <a:r>
              <a:rPr lang="ar-SY" sz="2400" b="1" i="1" dirty="0" err="1" smtClean="0">
                <a:cs typeface="Simplified Arabic" pitchFamily="2" charset="-78"/>
              </a:rPr>
              <a:t>أومي</a:t>
            </a:r>
            <a:r>
              <a:rPr lang="ar-SY" sz="2400" b="1" i="1" dirty="0" smtClean="0">
                <a:cs typeface="Simplified Arabic" pitchFamily="2" charset="-78"/>
              </a:rPr>
              <a:t> صرف – حمل تحريضي صرف – حمل </a:t>
            </a:r>
            <a:r>
              <a:rPr lang="ar-SY" sz="2400" b="1" i="1" dirty="0" err="1" smtClean="0">
                <a:cs typeface="Simplified Arabic" pitchFamily="2" charset="-78"/>
              </a:rPr>
              <a:t>أومي</a:t>
            </a:r>
            <a:r>
              <a:rPr lang="ar-SY" sz="2400" b="1" i="1" dirty="0" smtClean="0">
                <a:cs typeface="Simplified Arabic" pitchFamily="2" charset="-78"/>
              </a:rPr>
              <a:t> تحريضي</a:t>
            </a:r>
          </a:p>
          <a:p>
            <a:pPr marL="969264" lvl="3" indent="-514350" algn="just">
              <a:buFont typeface="+mj-cs"/>
              <a:buAutoNum type="arabic2Minus" startAt="3"/>
            </a:pPr>
            <a:r>
              <a:rPr lang="ar-SY" sz="2400" b="1" dirty="0" smtClean="0">
                <a:solidFill>
                  <a:srgbClr val="FF0000"/>
                </a:solidFill>
                <a:cs typeface="Simplified Arabic" pitchFamily="2" charset="-78"/>
              </a:rPr>
              <a:t>المبدلة القالبة ثلاثية الطور</a:t>
            </a:r>
          </a:p>
          <a:p>
            <a:pPr marL="0" lvl="3" indent="-514350" algn="just">
              <a:buFont typeface="+mj-lt"/>
              <a:buAutoNum type="arabicPeriod" startAt="3"/>
            </a:pPr>
            <a:r>
              <a:rPr lang="ar-SY" sz="2400" b="1" dirty="0" smtClean="0">
                <a:solidFill>
                  <a:srgbClr val="0070C0"/>
                </a:solidFill>
                <a:cs typeface="Simplified Arabic" pitchFamily="2" charset="-78"/>
              </a:rPr>
              <a:t>طرق التحكم بجهد الخرج في المبدلات القالبة المستقلة</a:t>
            </a:r>
          </a:p>
          <a:p>
            <a:pPr marL="969264" lvl="3" indent="-514350" algn="just">
              <a:buFont typeface="+mj-cs"/>
              <a:buAutoNum type="arabic2Minus"/>
            </a:pPr>
            <a:r>
              <a:rPr lang="ar-SY" sz="2400" b="1" dirty="0" smtClean="0">
                <a:solidFill>
                  <a:srgbClr val="FF0000"/>
                </a:solidFill>
                <a:cs typeface="Simplified Arabic" pitchFamily="2" charset="-78"/>
              </a:rPr>
              <a:t>طريقة التعديل العرضي </a:t>
            </a:r>
            <a:r>
              <a:rPr lang="ar-SY" sz="2400" b="1" dirty="0" err="1" smtClean="0">
                <a:solidFill>
                  <a:srgbClr val="FF0000"/>
                </a:solidFill>
                <a:cs typeface="Simplified Arabic" pitchFamily="2" charset="-78"/>
              </a:rPr>
              <a:t>المطالي</a:t>
            </a:r>
            <a:r>
              <a:rPr lang="ar-SY" sz="2400" b="1" dirty="0" smtClean="0">
                <a:solidFill>
                  <a:srgbClr val="FF0000"/>
                </a:solidFill>
                <a:cs typeface="Simplified Arabic" pitchFamily="2" charset="-78"/>
              </a:rPr>
              <a:t> وحيد النبضة – القالبة </a:t>
            </a:r>
            <a:r>
              <a:rPr lang="ar-SY" sz="2400" b="1" dirty="0" err="1" smtClean="0">
                <a:solidFill>
                  <a:srgbClr val="FF0000"/>
                </a:solidFill>
                <a:cs typeface="Simplified Arabic" pitchFamily="2" charset="-78"/>
              </a:rPr>
              <a:t>الجسرية</a:t>
            </a:r>
            <a:endParaRPr lang="ar-SY" sz="2400" b="1" dirty="0" smtClean="0">
              <a:solidFill>
                <a:srgbClr val="FF0000"/>
              </a:solidFill>
              <a:cs typeface="Simplified Arabic" pitchFamily="2" charset="-78"/>
            </a:endParaRPr>
          </a:p>
          <a:p>
            <a:pPr marL="969264" lvl="3" indent="-514350" algn="just">
              <a:buFont typeface="+mj-cs"/>
              <a:buAutoNum type="arabic2Minus"/>
            </a:pPr>
            <a:r>
              <a:rPr lang="ar-SY" sz="2400" b="1" dirty="0" smtClean="0">
                <a:solidFill>
                  <a:srgbClr val="FF0000"/>
                </a:solidFill>
                <a:cs typeface="Simplified Arabic" pitchFamily="2" charset="-78"/>
              </a:rPr>
              <a:t>طريقة التعديل العرضي </a:t>
            </a:r>
            <a:r>
              <a:rPr lang="ar-SY" sz="2400" b="1" dirty="0" err="1" smtClean="0">
                <a:solidFill>
                  <a:srgbClr val="FF0000"/>
                </a:solidFill>
                <a:cs typeface="Simplified Arabic" pitchFamily="2" charset="-78"/>
              </a:rPr>
              <a:t>المطالي</a:t>
            </a:r>
            <a:r>
              <a:rPr lang="ar-SY" sz="2400" b="1" dirty="0" smtClean="0">
                <a:solidFill>
                  <a:srgbClr val="FF0000"/>
                </a:solidFill>
                <a:cs typeface="Simplified Arabic" pitchFamily="2" charset="-78"/>
              </a:rPr>
              <a:t> متعدد النبضات –القالبة </a:t>
            </a:r>
            <a:r>
              <a:rPr lang="ar-SY" sz="2400" b="1" dirty="0" err="1" smtClean="0">
                <a:solidFill>
                  <a:srgbClr val="FF0000"/>
                </a:solidFill>
                <a:cs typeface="Simplified Arabic" pitchFamily="2" charset="-78"/>
              </a:rPr>
              <a:t>الجسرية</a:t>
            </a:r>
            <a:endParaRPr lang="ar-SY" sz="2400" b="1" dirty="0" smtClean="0">
              <a:solidFill>
                <a:srgbClr val="FF0000"/>
              </a:solidFill>
              <a:cs typeface="Simplified Arabic" pitchFamily="2" charset="-78"/>
            </a:endParaRPr>
          </a:p>
          <a:p>
            <a:pPr marL="969264" lvl="3" indent="-514350" algn="just">
              <a:buFont typeface="+mj-cs"/>
              <a:buAutoNum type="arabic2Minus"/>
            </a:pPr>
            <a:r>
              <a:rPr lang="ar-SY" sz="2400" b="1" dirty="0" smtClean="0">
                <a:solidFill>
                  <a:srgbClr val="FF0000"/>
                </a:solidFill>
                <a:cs typeface="Simplified Arabic" pitchFamily="2" charset="-78"/>
              </a:rPr>
              <a:t>طريقة تعديل عرض النبضة </a:t>
            </a:r>
            <a:r>
              <a:rPr lang="ar-SY" sz="2400" b="1" dirty="0" err="1" smtClean="0">
                <a:solidFill>
                  <a:srgbClr val="FF0000"/>
                </a:solidFill>
                <a:cs typeface="Simplified Arabic" pitchFamily="2" charset="-78"/>
              </a:rPr>
              <a:t>الجيبي</a:t>
            </a:r>
            <a:r>
              <a:rPr lang="ar-SY" sz="2400" b="1" dirty="0" smtClean="0">
                <a:solidFill>
                  <a:srgbClr val="FF0000"/>
                </a:solidFill>
                <a:cs typeface="Simplified Arabic" pitchFamily="2" charset="-78"/>
              </a:rPr>
              <a:t> </a:t>
            </a:r>
            <a:r>
              <a:rPr lang="ar-SY" sz="2400" b="1" dirty="0" err="1" smtClean="0">
                <a:solidFill>
                  <a:srgbClr val="FF0000"/>
                </a:solidFill>
                <a:cs typeface="Simplified Arabic" pitchFamily="2" charset="-78"/>
              </a:rPr>
              <a:t>المثلثي</a:t>
            </a:r>
            <a:r>
              <a:rPr lang="ar-SY" sz="2400" b="1" dirty="0" smtClean="0">
                <a:solidFill>
                  <a:srgbClr val="FF0000"/>
                </a:solidFill>
                <a:cs typeface="Simplified Arabic" pitchFamily="2" charset="-78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cs typeface="Simplified Arabic" pitchFamily="2" charset="-78"/>
              </a:rPr>
              <a:t>SPWM</a:t>
            </a:r>
            <a:endParaRPr lang="ar-SY" sz="2400" b="1" dirty="0" smtClean="0">
              <a:solidFill>
                <a:srgbClr val="FF0000"/>
              </a:solidFill>
              <a:cs typeface="Simplified Arabic" pitchFamily="2" charset="-78"/>
            </a:endParaRPr>
          </a:p>
          <a:p>
            <a:pPr marL="1426464" lvl="3" indent="-514350" algn="just"/>
            <a:r>
              <a:rPr lang="ar-SY" sz="2400" b="1" i="1" dirty="0" smtClean="0">
                <a:cs typeface="Simplified Arabic" pitchFamily="2" charset="-78"/>
              </a:rPr>
              <a:t>القالبة نصف </a:t>
            </a:r>
            <a:r>
              <a:rPr lang="ar-SY" sz="2400" b="1" i="1" dirty="0" err="1" smtClean="0">
                <a:cs typeface="Simplified Arabic" pitchFamily="2" charset="-78"/>
              </a:rPr>
              <a:t>الجسرية</a:t>
            </a:r>
            <a:r>
              <a:rPr lang="ar-SY" sz="2400" b="1" i="1" dirty="0" smtClean="0">
                <a:cs typeface="Simplified Arabic" pitchFamily="2" charset="-78"/>
              </a:rPr>
              <a:t> – القالبة </a:t>
            </a:r>
            <a:r>
              <a:rPr lang="ar-SY" sz="2400" b="1" i="1" dirty="0" err="1" smtClean="0">
                <a:cs typeface="Simplified Arabic" pitchFamily="2" charset="-78"/>
              </a:rPr>
              <a:t>الجسرية</a:t>
            </a:r>
            <a:r>
              <a:rPr lang="ar-SY" sz="2400" b="1" i="1" dirty="0" smtClean="0">
                <a:cs typeface="Simplified Arabic" pitchFamily="2" charset="-78"/>
              </a:rPr>
              <a:t> – القالبة ثلاثية الطور</a:t>
            </a:r>
          </a:p>
          <a:p>
            <a:pPr marL="969264" lvl="3" indent="-514350" algn="just">
              <a:buFont typeface="+mj-cs"/>
              <a:buAutoNum type="arabic2Minus" startAt="4"/>
            </a:pPr>
            <a:r>
              <a:rPr lang="ar-SY" sz="2400" b="1" dirty="0" smtClean="0">
                <a:solidFill>
                  <a:srgbClr val="FF0000"/>
                </a:solidFill>
                <a:cs typeface="Simplified Arabic" pitchFamily="2" charset="-78"/>
              </a:rPr>
              <a:t>طريقة التعديل المحسوب مسبقاً (المبرمج)</a:t>
            </a:r>
          </a:p>
          <a:p>
            <a:pPr marL="1426464" lvl="3" indent="-514350" algn="just"/>
            <a:r>
              <a:rPr lang="ar-SY" sz="2400" b="1" i="1" dirty="0" smtClean="0">
                <a:cs typeface="Simplified Arabic" pitchFamily="2" charset="-78"/>
              </a:rPr>
              <a:t>القالبة نصف </a:t>
            </a:r>
            <a:r>
              <a:rPr lang="ar-SY" sz="2400" b="1" i="1" dirty="0" err="1" smtClean="0">
                <a:cs typeface="Simplified Arabic" pitchFamily="2" charset="-78"/>
              </a:rPr>
              <a:t>الجسرية</a:t>
            </a:r>
            <a:r>
              <a:rPr lang="ar-SY" sz="2400" b="1" i="1" dirty="0" smtClean="0">
                <a:cs typeface="Simplified Arabic" pitchFamily="2" charset="-78"/>
              </a:rPr>
              <a:t> – القالبة </a:t>
            </a:r>
            <a:r>
              <a:rPr lang="ar-SY" sz="2400" b="1" i="1" dirty="0" err="1" smtClean="0">
                <a:cs typeface="Simplified Arabic" pitchFamily="2" charset="-78"/>
              </a:rPr>
              <a:t>الجسرية</a:t>
            </a:r>
            <a:endParaRPr lang="ar-SY" sz="2400" b="1" i="1" dirty="0" smtClean="0">
              <a:cs typeface="Simplified Arabic" pitchFamily="2" charset="-78"/>
            </a:endParaRPr>
          </a:p>
          <a:p>
            <a:pPr marL="0" lvl="3" indent="-514350" algn="just">
              <a:buFont typeface="+mj-lt"/>
              <a:buAutoNum type="arabicPeriod" startAt="4"/>
            </a:pPr>
            <a:r>
              <a:rPr lang="ar-SY" sz="2400" b="1" dirty="0" smtClean="0">
                <a:solidFill>
                  <a:srgbClr val="0070C0"/>
                </a:solidFill>
                <a:cs typeface="Simplified Arabic" pitchFamily="2" charset="-78"/>
              </a:rPr>
              <a:t>تحسين التركيب </a:t>
            </a:r>
            <a:r>
              <a:rPr lang="ar-SY" sz="2400" b="1" dirty="0" err="1" smtClean="0">
                <a:solidFill>
                  <a:srgbClr val="0070C0"/>
                </a:solidFill>
                <a:cs typeface="Simplified Arabic" pitchFamily="2" charset="-78"/>
              </a:rPr>
              <a:t>الهارمونيكي</a:t>
            </a:r>
            <a:r>
              <a:rPr lang="ar-SY" sz="2400" b="1" dirty="0" smtClean="0">
                <a:solidFill>
                  <a:srgbClr val="0070C0"/>
                </a:solidFill>
                <a:cs typeface="Simplified Arabic" pitchFamily="2" charset="-78"/>
              </a:rPr>
              <a:t> لمنحنيات الجهد في المبدلات القالبة المستقلة</a:t>
            </a:r>
          </a:p>
          <a:p>
            <a:pPr marL="969264" lvl="3" indent="-514350" algn="just">
              <a:buFont typeface="+mj-cs"/>
              <a:buAutoNum type="arabic2Minus"/>
            </a:pPr>
            <a:r>
              <a:rPr lang="ar-SY" sz="2400" b="1" dirty="0" smtClean="0">
                <a:solidFill>
                  <a:srgbClr val="FF0000"/>
                </a:solidFill>
                <a:cs typeface="Simplified Arabic" pitchFamily="2" charset="-78"/>
              </a:rPr>
              <a:t>جمع جهود أكثر من قالبة مستقلة</a:t>
            </a:r>
          </a:p>
          <a:p>
            <a:pPr marL="969264" lvl="3" indent="-514350" algn="just">
              <a:buFont typeface="+mj-cs"/>
              <a:buAutoNum type="arabic2Minus"/>
            </a:pPr>
            <a:r>
              <a:rPr lang="ar-SY" sz="2400" b="1" dirty="0" smtClean="0">
                <a:solidFill>
                  <a:srgbClr val="FF0000"/>
                </a:solidFill>
                <a:cs typeface="Simplified Arabic" pitchFamily="2" charset="-78"/>
              </a:rPr>
              <a:t>الحذف الانتقائي لتوافقيات محددة</a:t>
            </a:r>
            <a:endParaRPr lang="ar-SY" sz="2400" b="1" dirty="0">
              <a:solidFill>
                <a:srgbClr val="0070C0"/>
              </a:solidFill>
              <a:cs typeface="Simplified Arabic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8" dur="2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0" dur="2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2" dur="2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4" dur="2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6" dur="2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8" dur="2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20" dur="2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22" dur="2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24" dur="2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26" dur="2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28" dur="20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30" dur="20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32" dur="20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8" dur="10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5" dur="10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2" dur="10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مربع نص 2"/>
          <p:cNvSpPr txBox="1"/>
          <p:nvPr/>
        </p:nvSpPr>
        <p:spPr>
          <a:xfrm>
            <a:off x="-71438" y="-71462"/>
            <a:ext cx="9215438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700" b="1" dirty="0" smtClean="0">
                <a:solidFill>
                  <a:srgbClr val="0070C0"/>
                </a:solidFill>
                <a:cs typeface="Simplified Arabic" pitchFamily="2" charset="-78"/>
              </a:rPr>
              <a:t>4. تحسين التركيب </a:t>
            </a:r>
            <a:r>
              <a:rPr lang="ar-SY" sz="2700" b="1" dirty="0" err="1" smtClean="0">
                <a:solidFill>
                  <a:srgbClr val="0070C0"/>
                </a:solidFill>
                <a:cs typeface="Simplified Arabic" pitchFamily="2" charset="-78"/>
              </a:rPr>
              <a:t>الهارمونيكي</a:t>
            </a:r>
            <a:r>
              <a:rPr lang="ar-SY" sz="2700" b="1" dirty="0" smtClean="0">
                <a:solidFill>
                  <a:srgbClr val="0070C0"/>
                </a:solidFill>
                <a:cs typeface="Simplified Arabic" pitchFamily="2" charset="-78"/>
              </a:rPr>
              <a:t> لمنحنيات الجهد في المبدلات القالبة المستقلة</a:t>
            </a:r>
          </a:p>
        </p:txBody>
      </p:sp>
      <p:sp>
        <p:nvSpPr>
          <p:cNvPr id="4" name="مربع نص 3"/>
          <p:cNvSpPr txBox="1"/>
          <p:nvPr/>
        </p:nvSpPr>
        <p:spPr>
          <a:xfrm>
            <a:off x="3071802" y="428604"/>
            <a:ext cx="5786478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700" b="1" dirty="0" smtClean="0">
                <a:solidFill>
                  <a:srgbClr val="FF0000"/>
                </a:solidFill>
                <a:cs typeface="Simplified Arabic" pitchFamily="2" charset="-78"/>
              </a:rPr>
              <a:t>أ. جمع جهود أكثر من قالبة مستقلة</a:t>
            </a:r>
          </a:p>
        </p:txBody>
      </p:sp>
      <p:sp>
        <p:nvSpPr>
          <p:cNvPr id="5" name="مربع نص 4"/>
          <p:cNvSpPr txBox="1"/>
          <p:nvPr/>
        </p:nvSpPr>
        <p:spPr>
          <a:xfrm>
            <a:off x="2357422" y="857232"/>
            <a:ext cx="4429156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700" b="1" dirty="0" smtClean="0">
                <a:solidFill>
                  <a:srgbClr val="00B050"/>
                </a:solidFill>
                <a:cs typeface="Simplified Arabic" pitchFamily="2" charset="-78"/>
              </a:rPr>
              <a:t>مثال : المبدلة أحادية الطور </a:t>
            </a:r>
            <a:r>
              <a:rPr lang="ar-SY" sz="2700" b="1" dirty="0" err="1" smtClean="0">
                <a:solidFill>
                  <a:srgbClr val="00B050"/>
                </a:solidFill>
                <a:cs typeface="Simplified Arabic" pitchFamily="2" charset="-78"/>
              </a:rPr>
              <a:t>الجسرية</a:t>
            </a:r>
            <a:endParaRPr lang="ar-SY" sz="2700" b="1" dirty="0" smtClean="0">
              <a:solidFill>
                <a:srgbClr val="00B050"/>
              </a:solidFill>
              <a:cs typeface="Simplified Arabic" pitchFamily="2" charset="-78"/>
            </a:endParaRPr>
          </a:p>
        </p:txBody>
      </p:sp>
      <p:sp>
        <p:nvSpPr>
          <p:cNvPr id="6" name="مربع نص 5"/>
          <p:cNvSpPr txBox="1"/>
          <p:nvPr/>
        </p:nvSpPr>
        <p:spPr>
          <a:xfrm>
            <a:off x="357158" y="1357298"/>
            <a:ext cx="8501122" cy="13388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700" b="1" dirty="0" smtClean="0">
                <a:cs typeface="Simplified Arabic" pitchFamily="2" charset="-78"/>
              </a:rPr>
              <a:t>ليكن لدينا قالبتين مستقلتين أحاديتي الطور </a:t>
            </a:r>
            <a:r>
              <a:rPr lang="ar-SY" sz="2700" b="1" dirty="0" err="1" smtClean="0">
                <a:cs typeface="Simplified Arabic" pitchFamily="2" charset="-78"/>
              </a:rPr>
              <a:t>جسريتين</a:t>
            </a:r>
            <a:r>
              <a:rPr lang="ar-SY" sz="2700" b="1" dirty="0" smtClean="0">
                <a:cs typeface="Simplified Arabic" pitchFamily="2" charset="-78"/>
              </a:rPr>
              <a:t>, جهد الخرج في إحداهما متأخر عن الأخرى بمقدار </a:t>
            </a:r>
            <a:r>
              <a:rPr lang="en-US" sz="2700" b="1" dirty="0" smtClean="0">
                <a:latin typeface="Times New Roman" pitchFamily="18" charset="0"/>
                <a:cs typeface="Times New Roman" pitchFamily="18" charset="0"/>
              </a:rPr>
              <a:t>60</a:t>
            </a:r>
            <a:r>
              <a:rPr lang="en-US" sz="2700" b="1" baseline="30000" dirty="0" smtClean="0">
                <a:latin typeface="Times New Roman" pitchFamily="18" charset="0"/>
                <a:cs typeface="Times New Roman" pitchFamily="18" charset="0"/>
                <a:sym typeface="Symbol"/>
              </a:rPr>
              <a:t></a:t>
            </a:r>
            <a:r>
              <a:rPr lang="ar-SY" sz="2700" b="1" dirty="0" smtClean="0">
                <a:latin typeface="Times New Roman" pitchFamily="18" charset="0"/>
                <a:cs typeface="Times New Roman" pitchFamily="18" charset="0"/>
              </a:rPr>
              <a:t> , يعطى منشور </a:t>
            </a:r>
            <a:r>
              <a:rPr lang="ar-SY" sz="2700" b="1" dirty="0" err="1" smtClean="0">
                <a:latin typeface="Times New Roman" pitchFamily="18" charset="0"/>
                <a:cs typeface="Times New Roman" pitchFamily="18" charset="0"/>
              </a:rPr>
              <a:t>فورييه</a:t>
            </a:r>
            <a:r>
              <a:rPr lang="ar-SY" sz="2700" b="1" dirty="0" smtClean="0">
                <a:latin typeface="Times New Roman" pitchFamily="18" charset="0"/>
                <a:cs typeface="Times New Roman" pitchFamily="18" charset="0"/>
              </a:rPr>
              <a:t> لكل من الجهدين:</a:t>
            </a:r>
          </a:p>
        </p:txBody>
      </p:sp>
      <p:graphicFrame>
        <p:nvGraphicFramePr>
          <p:cNvPr id="281603" name="Object 3"/>
          <p:cNvGraphicFramePr>
            <a:graphicFrameLocks noChangeAspect="1"/>
          </p:cNvGraphicFramePr>
          <p:nvPr/>
        </p:nvGraphicFramePr>
        <p:xfrm>
          <a:off x="4214810" y="2285992"/>
          <a:ext cx="3327400" cy="889000"/>
        </p:xfrm>
        <a:graphic>
          <a:graphicData uri="http://schemas.openxmlformats.org/presentationml/2006/ole">
            <p:oleObj spid="_x0000_s282626" name="Equation" r:id="rId3" imgW="1663560" imgH="444240" progId="Equation.DSMT4">
              <p:embed/>
            </p:oleObj>
          </a:graphicData>
        </a:graphic>
      </p:graphicFrame>
      <p:graphicFrame>
        <p:nvGraphicFramePr>
          <p:cNvPr id="9" name="Object 3"/>
          <p:cNvGraphicFramePr>
            <a:graphicFrameLocks noChangeAspect="1"/>
          </p:cNvGraphicFramePr>
          <p:nvPr/>
        </p:nvGraphicFramePr>
        <p:xfrm>
          <a:off x="4214810" y="3214686"/>
          <a:ext cx="4064000" cy="889000"/>
        </p:xfrm>
        <a:graphic>
          <a:graphicData uri="http://schemas.openxmlformats.org/presentationml/2006/ole">
            <p:oleObj spid="_x0000_s282628" name="Equation" r:id="rId4" imgW="2031840" imgH="444240" progId="Equation.DSMT4">
              <p:embed/>
            </p:oleObj>
          </a:graphicData>
        </a:graphic>
      </p:graphicFrame>
      <p:graphicFrame>
        <p:nvGraphicFramePr>
          <p:cNvPr id="12" name="Object 3"/>
          <p:cNvGraphicFramePr>
            <a:graphicFrameLocks noChangeAspect="1"/>
          </p:cNvGraphicFramePr>
          <p:nvPr/>
        </p:nvGraphicFramePr>
        <p:xfrm>
          <a:off x="2500298" y="4611688"/>
          <a:ext cx="6223000" cy="889000"/>
        </p:xfrm>
        <a:graphic>
          <a:graphicData uri="http://schemas.openxmlformats.org/presentationml/2006/ole">
            <p:oleObj spid="_x0000_s282631" name="Equation" r:id="rId5" imgW="3111480" imgH="444240" progId="Equation.DSMT4">
              <p:embed/>
            </p:oleObj>
          </a:graphicData>
        </a:graphic>
      </p:graphicFrame>
      <p:sp>
        <p:nvSpPr>
          <p:cNvPr id="13" name="مربع نص 12"/>
          <p:cNvSpPr txBox="1"/>
          <p:nvPr/>
        </p:nvSpPr>
        <p:spPr>
          <a:xfrm>
            <a:off x="214282" y="5618165"/>
            <a:ext cx="864399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cs typeface="Simplified Arabic" pitchFamily="2" charset="-78"/>
              </a:rPr>
              <a:t>التوافقيات </a:t>
            </a:r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مساوية للصفر </a:t>
            </a:r>
            <a:r>
              <a:rPr lang="ar-SY" sz="2800" b="1" dirty="0" smtClean="0">
                <a:cs typeface="Simplified Arabic" pitchFamily="2" charset="-78"/>
              </a:rPr>
              <a:t>عندما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q=3(1+2n)</a:t>
            </a:r>
            <a:r>
              <a:rPr lang="ar-SY" sz="2800" b="1" dirty="0" smtClean="0">
                <a:cs typeface="Simplified Arabic" pitchFamily="2" charset="-78"/>
              </a:rPr>
              <a:t> حيث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n=0,1,2,…</a:t>
            </a:r>
            <a:r>
              <a:rPr lang="ar-SY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ar-SY" sz="28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ar-SY" sz="2800" b="1" dirty="0" smtClean="0">
                <a:cs typeface="Simplified Arabic" pitchFamily="2" charset="-78"/>
                <a:sym typeface="Symbol"/>
              </a:rPr>
              <a:t>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q = 3 , 9 , 15 , 21 , 27 , …</a:t>
            </a:r>
            <a:endParaRPr lang="ar-SY" sz="28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" name="صورة 13" descr="vL1_vL2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5246" y="2355043"/>
            <a:ext cx="2589581" cy="1931213"/>
          </a:xfrm>
          <a:prstGeom prst="rect">
            <a:avLst/>
          </a:prstGeom>
        </p:spPr>
      </p:pic>
      <p:sp>
        <p:nvSpPr>
          <p:cNvPr id="15" name="مربع نص 14"/>
          <p:cNvSpPr txBox="1"/>
          <p:nvPr/>
        </p:nvSpPr>
        <p:spPr>
          <a:xfrm>
            <a:off x="5214942" y="4143380"/>
            <a:ext cx="364333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cs typeface="Simplified Arabic" pitchFamily="2" charset="-78"/>
              </a:rPr>
              <a:t>بجمع جهدي خرج المبدلتين :</a:t>
            </a:r>
          </a:p>
        </p:txBody>
      </p:sp>
      <p:sp>
        <p:nvSpPr>
          <p:cNvPr id="16" name="عنصر نائب لرقم الشريحة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73</a:t>
            </a:fld>
            <a:endParaRPr lang="ar-SY" dirty="0"/>
          </a:p>
        </p:txBody>
      </p:sp>
      <p:sp>
        <p:nvSpPr>
          <p:cNvPr id="17" name="عنصر نائب للتاريخ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18" name="عنصر نائب للتذييل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  <p:sp>
        <p:nvSpPr>
          <p:cNvPr id="19" name="مستطيل 18"/>
          <p:cNvSpPr/>
          <p:nvPr/>
        </p:nvSpPr>
        <p:spPr>
          <a:xfrm>
            <a:off x="5857884" y="4661918"/>
            <a:ext cx="1000132" cy="78581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pic>
        <p:nvPicPr>
          <p:cNvPr id="282632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88032" y="4804454"/>
            <a:ext cx="8604448" cy="172089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82633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342878" y="4797152"/>
            <a:ext cx="2381250" cy="1704975"/>
          </a:xfrm>
          <a:prstGeom prst="rect">
            <a:avLst/>
          </a:prstGeom>
          <a:ln w="88900" cap="sq" cmpd="thickThin">
            <a:solidFill>
              <a:srgbClr val="FF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1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1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282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282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9" grpId="0" animBg="1"/>
      <p:bldP spid="19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مستطيل مستدير الزوايا 20"/>
          <p:cNvSpPr/>
          <p:nvPr/>
        </p:nvSpPr>
        <p:spPr>
          <a:xfrm>
            <a:off x="1714479" y="5929330"/>
            <a:ext cx="3390637" cy="571504"/>
          </a:xfrm>
          <a:prstGeom prst="round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rect">
              <a:fillToRect l="100000" t="100000"/>
            </a:path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4" name="مربع نص 3"/>
          <p:cNvSpPr txBox="1"/>
          <p:nvPr/>
        </p:nvSpPr>
        <p:spPr>
          <a:xfrm>
            <a:off x="285720" y="285728"/>
            <a:ext cx="8572560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 smtClean="0">
                <a:solidFill>
                  <a:srgbClr val="FF0000"/>
                </a:solidFill>
                <a:cs typeface="Simplified Arabic" pitchFamily="2" charset="-78"/>
              </a:rPr>
              <a:t>ب. الحذف الانتقائي لتوافقيات محددة</a:t>
            </a:r>
          </a:p>
          <a:p>
            <a:pPr algn="l"/>
            <a:r>
              <a:rPr lang="en-US" sz="2600" b="1" dirty="0" smtClean="0">
                <a:solidFill>
                  <a:srgbClr val="FF0000"/>
                </a:solidFill>
                <a:cs typeface="Simplified Arabic" pitchFamily="2" charset="-78"/>
              </a:rPr>
              <a:t>Selective Harmonic Elimination</a:t>
            </a:r>
            <a:endParaRPr lang="ar-SY" sz="2600" b="1" dirty="0" smtClean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5" name="مربع نص 4"/>
          <p:cNvSpPr txBox="1"/>
          <p:nvPr/>
        </p:nvSpPr>
        <p:spPr>
          <a:xfrm>
            <a:off x="1250133" y="1214422"/>
            <a:ext cx="6643734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700" b="1" dirty="0" smtClean="0">
                <a:solidFill>
                  <a:srgbClr val="00B050"/>
                </a:solidFill>
                <a:cs typeface="Simplified Arabic" pitchFamily="2" charset="-78"/>
              </a:rPr>
              <a:t>مثال : المبدلة أحادية الطور نصف </a:t>
            </a:r>
            <a:r>
              <a:rPr lang="ar-SY" sz="2700" b="1" dirty="0" err="1" smtClean="0">
                <a:solidFill>
                  <a:srgbClr val="00B050"/>
                </a:solidFill>
                <a:cs typeface="Simplified Arabic" pitchFamily="2" charset="-78"/>
              </a:rPr>
              <a:t>الجسرية</a:t>
            </a:r>
            <a:endParaRPr lang="ar-SY" sz="2700" b="1" dirty="0" smtClean="0">
              <a:solidFill>
                <a:srgbClr val="00B050"/>
              </a:solidFill>
              <a:cs typeface="Simplified Arabic" pitchFamily="2" charset="-78"/>
            </a:endParaRPr>
          </a:p>
        </p:txBody>
      </p:sp>
      <p:sp>
        <p:nvSpPr>
          <p:cNvPr id="6" name="مربع نص 5"/>
          <p:cNvSpPr txBox="1"/>
          <p:nvPr/>
        </p:nvSpPr>
        <p:spPr>
          <a:xfrm>
            <a:off x="357158" y="1778161"/>
            <a:ext cx="8501122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700" b="1" dirty="0" smtClean="0">
                <a:cs typeface="Simplified Arabic" pitchFamily="2" charset="-78"/>
              </a:rPr>
              <a:t>وجدنا سابقاً أن منشور </a:t>
            </a:r>
            <a:r>
              <a:rPr lang="ar-SY" sz="2700" b="1" dirty="0" err="1" smtClean="0">
                <a:cs typeface="Simplified Arabic" pitchFamily="2" charset="-78"/>
              </a:rPr>
              <a:t>فورييه</a:t>
            </a:r>
            <a:r>
              <a:rPr lang="ar-SY" sz="2700" b="1" dirty="0" smtClean="0">
                <a:cs typeface="Simplified Arabic" pitchFamily="2" charset="-78"/>
              </a:rPr>
              <a:t> لجهد الخرج يعطى بالعلاقة التالية: </a:t>
            </a:r>
          </a:p>
        </p:txBody>
      </p:sp>
      <p:graphicFrame>
        <p:nvGraphicFramePr>
          <p:cNvPr id="288773" name="Object 3"/>
          <p:cNvGraphicFramePr>
            <a:graphicFrameLocks noChangeAspect="1"/>
          </p:cNvGraphicFramePr>
          <p:nvPr/>
        </p:nvGraphicFramePr>
        <p:xfrm>
          <a:off x="841375" y="2371724"/>
          <a:ext cx="3098800" cy="889000"/>
        </p:xfrm>
        <a:graphic>
          <a:graphicData uri="http://schemas.openxmlformats.org/presentationml/2006/ole">
            <p:oleObj spid="_x0000_s288773" name="Equation" r:id="rId3" imgW="1549080" imgH="444240" progId="Equation.DSMT4">
              <p:embed/>
            </p:oleObj>
          </a:graphicData>
        </a:graphic>
      </p:graphicFrame>
      <p:graphicFrame>
        <p:nvGraphicFramePr>
          <p:cNvPr id="288774" name="Object 6"/>
          <p:cNvGraphicFramePr>
            <a:graphicFrameLocks noChangeAspect="1"/>
          </p:cNvGraphicFramePr>
          <p:nvPr/>
        </p:nvGraphicFramePr>
        <p:xfrm>
          <a:off x="4300538" y="2371724"/>
          <a:ext cx="4343400" cy="914400"/>
        </p:xfrm>
        <a:graphic>
          <a:graphicData uri="http://schemas.openxmlformats.org/presentationml/2006/ole">
            <p:oleObj spid="_x0000_s288774" name="Equation" r:id="rId4" imgW="2171520" imgH="457200" progId="Equation.DSMT4">
              <p:embed/>
            </p:oleObj>
          </a:graphicData>
        </a:graphic>
      </p:graphicFrame>
      <p:sp>
        <p:nvSpPr>
          <p:cNvPr id="16" name="مربع نص 15"/>
          <p:cNvSpPr txBox="1"/>
          <p:nvPr/>
        </p:nvSpPr>
        <p:spPr>
          <a:xfrm>
            <a:off x="285720" y="3505802"/>
            <a:ext cx="8501122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700" b="1" dirty="0" smtClean="0">
                <a:cs typeface="Simplified Arabic" pitchFamily="2" charset="-78"/>
              </a:rPr>
              <a:t>بفرض أن </a:t>
            </a:r>
            <a:r>
              <a:rPr lang="en-US" sz="2700" b="1" dirty="0" smtClean="0">
                <a:latin typeface="Times New Roman" pitchFamily="18" charset="0"/>
                <a:cs typeface="Times New Roman" pitchFamily="18" charset="0"/>
              </a:rPr>
              <a:t>C = 2 </a:t>
            </a:r>
            <a:r>
              <a:rPr lang="ar-SY" sz="27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ar-SY" sz="2700" b="1" dirty="0" smtClean="0">
                <a:cs typeface="Simplified Arabic" pitchFamily="2" charset="-78"/>
                <a:sym typeface="Symbol"/>
              </a:rPr>
              <a:t> المطلوب حساب</a:t>
            </a:r>
            <a:r>
              <a:rPr lang="en-US" sz="27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</a:t>
            </a:r>
            <a:r>
              <a:rPr lang="en-US" sz="2700" b="1" baseline="-25000" dirty="0" smtClean="0">
                <a:latin typeface="Times New Roman" pitchFamily="18" charset="0"/>
                <a:cs typeface="Times New Roman" pitchFamily="18" charset="0"/>
                <a:sym typeface="Symbol"/>
              </a:rPr>
              <a:t>1</a:t>
            </a:r>
            <a:r>
              <a:rPr lang="en-US" sz="27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 , </a:t>
            </a:r>
            <a:r>
              <a:rPr lang="en-US" sz="2700" b="1" baseline="-25000" dirty="0" smtClean="0">
                <a:latin typeface="Times New Roman" pitchFamily="18" charset="0"/>
                <a:cs typeface="Times New Roman" pitchFamily="18" charset="0"/>
                <a:sym typeface="Symbol"/>
              </a:rPr>
              <a:t>2</a:t>
            </a:r>
            <a:r>
              <a:rPr lang="en-US" sz="27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ar-SY" sz="27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ar-SY" sz="2700" b="1" dirty="0" smtClean="0">
                <a:cs typeface="Simplified Arabic" pitchFamily="2" charset="-78"/>
                <a:sym typeface="Symbol"/>
              </a:rPr>
              <a:t> يجب البحث عن معادلتين</a:t>
            </a:r>
            <a:r>
              <a:rPr lang="ar-SY" sz="2700" b="1" dirty="0" smtClean="0">
                <a:cs typeface="Simplified Arabic" pitchFamily="2" charset="-78"/>
              </a:rPr>
              <a:t>.</a:t>
            </a:r>
          </a:p>
        </p:txBody>
      </p:sp>
      <p:sp>
        <p:nvSpPr>
          <p:cNvPr id="17" name="مربع نص 16"/>
          <p:cNvSpPr txBox="1"/>
          <p:nvPr/>
        </p:nvSpPr>
        <p:spPr>
          <a:xfrm>
            <a:off x="285720" y="4434496"/>
            <a:ext cx="8501122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700" b="1" dirty="0" smtClean="0">
                <a:cs typeface="Simplified Arabic" pitchFamily="2" charset="-78"/>
              </a:rPr>
              <a:t>يمكننا أن نفرض </a:t>
            </a:r>
            <a:r>
              <a:rPr lang="en-US" sz="2700" b="1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700" b="1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700" b="1" dirty="0" smtClean="0">
                <a:latin typeface="Times New Roman" pitchFamily="18" charset="0"/>
                <a:cs typeface="Times New Roman" pitchFamily="18" charset="0"/>
              </a:rPr>
              <a:t> = 0 , B</a:t>
            </a:r>
            <a:r>
              <a:rPr lang="en-US" sz="2700" b="1" baseline="-25000" dirty="0" smtClean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sz="2700" b="1" dirty="0" smtClean="0">
                <a:latin typeface="Times New Roman" pitchFamily="18" charset="0"/>
                <a:cs typeface="Times New Roman" pitchFamily="18" charset="0"/>
              </a:rPr>
              <a:t> = 0</a:t>
            </a:r>
            <a:r>
              <a:rPr lang="ar-SY" sz="27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ar-SY" sz="2700" b="1" dirty="0" smtClean="0">
                <a:cs typeface="Simplified Arabic" pitchFamily="2" charset="-78"/>
              </a:rPr>
              <a:t>عندها نحصل على المعادلتين التاليتين:</a:t>
            </a:r>
          </a:p>
        </p:txBody>
      </p:sp>
      <p:graphicFrame>
        <p:nvGraphicFramePr>
          <p:cNvPr id="18" name="Object 6"/>
          <p:cNvGraphicFramePr>
            <a:graphicFrameLocks noChangeAspect="1"/>
          </p:cNvGraphicFramePr>
          <p:nvPr/>
        </p:nvGraphicFramePr>
        <p:xfrm>
          <a:off x="2824178" y="5000636"/>
          <a:ext cx="3962400" cy="457200"/>
        </p:xfrm>
        <a:graphic>
          <a:graphicData uri="http://schemas.openxmlformats.org/presentationml/2006/ole">
            <p:oleObj spid="_x0000_s288775" name="Equation" r:id="rId5" imgW="1981080" imgH="228600" progId="Equation.DSMT4">
              <p:embed/>
            </p:oleObj>
          </a:graphicData>
        </a:graphic>
      </p:graphicFrame>
      <p:graphicFrame>
        <p:nvGraphicFramePr>
          <p:cNvPr id="19" name="Object 6"/>
          <p:cNvGraphicFramePr>
            <a:graphicFrameLocks noChangeAspect="1"/>
          </p:cNvGraphicFramePr>
          <p:nvPr/>
        </p:nvGraphicFramePr>
        <p:xfrm>
          <a:off x="2836878" y="5478473"/>
          <a:ext cx="3886200" cy="457200"/>
        </p:xfrm>
        <a:graphic>
          <a:graphicData uri="http://schemas.openxmlformats.org/presentationml/2006/ole">
            <p:oleObj spid="_x0000_s288776" name="Equation" r:id="rId6" imgW="1942920" imgH="228600" progId="Equation.DSMT4">
              <p:embed/>
            </p:oleObj>
          </a:graphicData>
        </a:graphic>
      </p:graphicFrame>
      <p:sp>
        <p:nvSpPr>
          <p:cNvPr id="20" name="مربع نص 19"/>
          <p:cNvSpPr txBox="1"/>
          <p:nvPr/>
        </p:nvSpPr>
        <p:spPr>
          <a:xfrm>
            <a:off x="821505" y="5993003"/>
            <a:ext cx="750099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700" b="1" dirty="0" smtClean="0">
                <a:solidFill>
                  <a:srgbClr val="FF0000"/>
                </a:solidFill>
                <a:cs typeface="Simplified Arabic" pitchFamily="2" charset="-78"/>
              </a:rPr>
              <a:t>بحل المعادلتين نجد: </a:t>
            </a:r>
            <a:r>
              <a:rPr lang="en-US" sz="27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</a:t>
            </a:r>
            <a:r>
              <a:rPr lang="en-US" sz="2700" b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1</a:t>
            </a:r>
            <a:r>
              <a:rPr lang="en-US" sz="27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 = 23.62</a:t>
            </a:r>
            <a:r>
              <a:rPr lang="en-US" sz="2700" b="1" baseline="30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</a:t>
            </a:r>
            <a:r>
              <a:rPr lang="en-US" sz="27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 , </a:t>
            </a:r>
            <a:r>
              <a:rPr lang="en-US" sz="2700" b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2</a:t>
            </a:r>
            <a:r>
              <a:rPr lang="en-US" sz="27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 = 33.3</a:t>
            </a:r>
            <a:r>
              <a:rPr lang="en-US" sz="2700" b="1" baseline="30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</a:t>
            </a:r>
            <a:endParaRPr lang="ar-SY" sz="2700" b="1" baseline="300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عنصر نائب لرقم الشريحة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74</a:t>
            </a:fld>
            <a:endParaRPr lang="ar-SY" dirty="0"/>
          </a:p>
        </p:txBody>
      </p:sp>
      <p:sp>
        <p:nvSpPr>
          <p:cNvPr id="15" name="عنصر نائب للتاريخ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22" name="عنصر نائب للتذييل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88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88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88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88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88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6" grpId="0"/>
      <p:bldP spid="16" grpId="0"/>
      <p:bldP spid="17" grpId="0"/>
      <p:bldP spid="2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7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285728"/>
            <a:ext cx="8429684" cy="6250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مستطيل مستدير الزوايا 4"/>
          <p:cNvSpPr/>
          <p:nvPr/>
        </p:nvSpPr>
        <p:spPr>
          <a:xfrm>
            <a:off x="2643174" y="3143248"/>
            <a:ext cx="1357322" cy="357190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6" name="مستطيل مستدير الزوايا 5"/>
          <p:cNvSpPr/>
          <p:nvPr/>
        </p:nvSpPr>
        <p:spPr>
          <a:xfrm>
            <a:off x="1357290" y="1643050"/>
            <a:ext cx="571504" cy="285752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7" name="سهم للأسفل 6"/>
          <p:cNvSpPr/>
          <p:nvPr/>
        </p:nvSpPr>
        <p:spPr>
          <a:xfrm rot="19385249">
            <a:off x="2088994" y="2048729"/>
            <a:ext cx="471417" cy="92869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8" name="سهم للأسفل 7"/>
          <p:cNvSpPr/>
          <p:nvPr/>
        </p:nvSpPr>
        <p:spPr>
          <a:xfrm>
            <a:off x="2143108" y="4929198"/>
            <a:ext cx="71438" cy="64294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9" name="سهم للأسفل 8"/>
          <p:cNvSpPr/>
          <p:nvPr/>
        </p:nvSpPr>
        <p:spPr>
          <a:xfrm>
            <a:off x="2786050" y="5212140"/>
            <a:ext cx="71438" cy="3600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0" name="مربع نص 9"/>
          <p:cNvSpPr txBox="1"/>
          <p:nvPr/>
        </p:nvSpPr>
        <p:spPr>
          <a:xfrm>
            <a:off x="1785918" y="4429132"/>
            <a:ext cx="85725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b="1" dirty="0" smtClean="0">
                <a:solidFill>
                  <a:srgbClr val="FF0000"/>
                </a:solidFill>
              </a:rPr>
              <a:t>150</a:t>
            </a:r>
            <a:endParaRPr lang="ar-SY" sz="2400" b="1" dirty="0">
              <a:solidFill>
                <a:srgbClr val="FF0000"/>
              </a:solidFill>
            </a:endParaRPr>
          </a:p>
        </p:txBody>
      </p:sp>
      <p:sp>
        <p:nvSpPr>
          <p:cNvPr id="11" name="مربع نص 10"/>
          <p:cNvSpPr txBox="1"/>
          <p:nvPr/>
        </p:nvSpPr>
        <p:spPr>
          <a:xfrm>
            <a:off x="2428860" y="4753285"/>
            <a:ext cx="85725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b="1" dirty="0" smtClean="0">
                <a:solidFill>
                  <a:srgbClr val="FF0000"/>
                </a:solidFill>
              </a:rPr>
              <a:t>250</a:t>
            </a:r>
            <a:endParaRPr lang="ar-SY" sz="2400" b="1" dirty="0">
              <a:solidFill>
                <a:srgbClr val="FF0000"/>
              </a:solidFill>
            </a:endParaRPr>
          </a:p>
        </p:txBody>
      </p:sp>
      <p:sp>
        <p:nvSpPr>
          <p:cNvPr id="12" name="مربع نص 11"/>
          <p:cNvSpPr txBox="1"/>
          <p:nvPr/>
        </p:nvSpPr>
        <p:spPr>
          <a:xfrm>
            <a:off x="857224" y="3896029"/>
            <a:ext cx="121444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b="1" dirty="0" smtClean="0">
                <a:solidFill>
                  <a:srgbClr val="00B050"/>
                </a:solidFill>
              </a:rPr>
              <a:t>23.62</a:t>
            </a:r>
            <a:endParaRPr lang="ar-SY" sz="2400" b="1" dirty="0">
              <a:solidFill>
                <a:srgbClr val="00B050"/>
              </a:solidFill>
            </a:endParaRPr>
          </a:p>
        </p:txBody>
      </p:sp>
      <p:sp>
        <p:nvSpPr>
          <p:cNvPr id="13" name="سهم للأسفل 12"/>
          <p:cNvSpPr/>
          <p:nvPr/>
        </p:nvSpPr>
        <p:spPr>
          <a:xfrm rot="14071468" flipH="1">
            <a:off x="2377491" y="3404473"/>
            <a:ext cx="206071" cy="857256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4" name="مربع نص 13"/>
          <p:cNvSpPr txBox="1"/>
          <p:nvPr/>
        </p:nvSpPr>
        <p:spPr>
          <a:xfrm>
            <a:off x="2928926" y="3929066"/>
            <a:ext cx="121444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b="1" dirty="0" smtClean="0">
                <a:solidFill>
                  <a:srgbClr val="00B050"/>
                </a:solidFill>
              </a:rPr>
              <a:t>33.3</a:t>
            </a:r>
            <a:endParaRPr lang="ar-SY" sz="2400" b="1" dirty="0">
              <a:solidFill>
                <a:srgbClr val="00B050"/>
              </a:solidFill>
            </a:endParaRPr>
          </a:p>
        </p:txBody>
      </p:sp>
      <p:sp>
        <p:nvSpPr>
          <p:cNvPr id="15" name="سهم للأسفل 14"/>
          <p:cNvSpPr/>
          <p:nvPr/>
        </p:nvSpPr>
        <p:spPr>
          <a:xfrm rot="10800000" flipH="1">
            <a:off x="3571868" y="3571876"/>
            <a:ext cx="142876" cy="357190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6" name="عنصر نائب لرقم الشريحة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75</a:t>
            </a:fld>
            <a:endParaRPr lang="ar-SY" dirty="0"/>
          </a:p>
        </p:txBody>
      </p:sp>
      <p:sp>
        <p:nvSpPr>
          <p:cNvPr id="17" name="عنصر نائب للتاريخ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18" name="عنصر نائب للتذييل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  <p:sp>
        <p:nvSpPr>
          <p:cNvPr id="19" name="مربع نص 18"/>
          <p:cNvSpPr txBox="1"/>
          <p:nvPr/>
        </p:nvSpPr>
        <p:spPr>
          <a:xfrm>
            <a:off x="179512" y="2780928"/>
            <a:ext cx="8784976" cy="1077218"/>
          </a:xfrm>
          <a:prstGeom prst="rect">
            <a:avLst/>
          </a:prstGeom>
          <a:ln w="571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ar-SY" sz="3200" dirty="0" smtClean="0">
                <a:latin typeface="Times New Roman" pitchFamily="18" charset="0"/>
                <a:cs typeface="Times New Roman" pitchFamily="18" charset="0"/>
              </a:rPr>
              <a:t>وظيفة: أحسب </a:t>
            </a:r>
            <a:r>
              <a:rPr lang="en-GB" sz="3200" dirty="0" smtClean="0">
                <a:latin typeface="Times New Roman" pitchFamily="18" charset="0"/>
                <a:cs typeface="Times New Roman" pitchFamily="18" charset="0"/>
              </a:rPr>
              <a:t>mf</a:t>
            </a:r>
            <a:r>
              <a:rPr lang="ar-SY" sz="3200" dirty="0" smtClean="0">
                <a:latin typeface="Times New Roman" pitchFamily="18" charset="0"/>
                <a:cs typeface="Times New Roman" pitchFamily="18" charset="0"/>
              </a:rPr>
              <a:t> واحسب القيمة الفعالة للمركبة الأساسية لجهد الخرج وأوجد العلاقات لإيجاد باقي الزوايا بالتناظر بدلالة </a:t>
            </a:r>
            <a:r>
              <a:rPr lang="en-GB" sz="3200" dirty="0" smtClean="0">
                <a:latin typeface="Times New Roman" pitchFamily="18" charset="0"/>
                <a:cs typeface="Times New Roman" pitchFamily="18" charset="0"/>
                <a:sym typeface="Symbol"/>
              </a:rPr>
              <a:t></a:t>
            </a:r>
            <a:r>
              <a:rPr lang="en-GB" sz="3200" baseline="-25000" dirty="0" smtClean="0">
                <a:latin typeface="Times New Roman" pitchFamily="18" charset="0"/>
                <a:cs typeface="Times New Roman" pitchFamily="18" charset="0"/>
                <a:sym typeface="Symbol"/>
              </a:rPr>
              <a:t>1</a:t>
            </a:r>
            <a:r>
              <a:rPr lang="ar-SY" sz="3200" dirty="0" smtClean="0">
                <a:latin typeface="Times New Roman" pitchFamily="18" charset="0"/>
                <a:cs typeface="Times New Roman" pitchFamily="18" charset="0"/>
                <a:sym typeface="Symbol"/>
              </a:rPr>
              <a:t> و </a:t>
            </a:r>
            <a:r>
              <a:rPr lang="en-GB" sz="3200" dirty="0" smtClean="0">
                <a:latin typeface="Times New Roman" pitchFamily="18" charset="0"/>
                <a:cs typeface="Times New Roman" pitchFamily="18" charset="0"/>
                <a:sym typeface="Symbol"/>
              </a:rPr>
              <a:t></a:t>
            </a:r>
            <a:r>
              <a:rPr lang="en-GB" sz="3200" baseline="-25000" dirty="0" smtClean="0">
                <a:latin typeface="Times New Roman" pitchFamily="18" charset="0"/>
                <a:cs typeface="Times New Roman" pitchFamily="18" charset="0"/>
                <a:sym typeface="Symbol"/>
              </a:rPr>
              <a:t>2</a:t>
            </a:r>
            <a:endParaRPr lang="ar-SY" sz="3200" baseline="-25000" dirty="0" smtClean="0">
              <a:latin typeface="Times New Roman" pitchFamily="18" charset="0"/>
              <a:cs typeface="Times New Roman" pitchFamily="18" charset="0"/>
              <a:sym typeface="Symbol"/>
            </a:endParaRP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 animBg="1"/>
      <p:bldP spid="14" grpId="0"/>
      <p:bldP spid="15" grpId="0" animBg="1"/>
      <p:bldP spid="1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مستطيل مستدير الزوايا 14"/>
          <p:cNvSpPr/>
          <p:nvPr/>
        </p:nvSpPr>
        <p:spPr>
          <a:xfrm>
            <a:off x="467544" y="405234"/>
            <a:ext cx="8358246" cy="2643206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sp>
        <p:nvSpPr>
          <p:cNvPr id="11" name="مستطيل 3"/>
          <p:cNvSpPr>
            <a:spLocks noChangeArrowheads="1"/>
          </p:cNvSpPr>
          <p:nvPr/>
        </p:nvSpPr>
        <p:spPr bwMode="auto">
          <a:xfrm>
            <a:off x="431841" y="985491"/>
            <a:ext cx="835821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14350" indent="-514350" algn="ctr"/>
            <a:r>
              <a:rPr lang="ar-SA" sz="2400" b="1" dirty="0" smtClean="0">
                <a:solidFill>
                  <a:srgbClr val="0070C0"/>
                </a:solidFill>
              </a:rPr>
              <a:t>التحكم بنظام قالبة ثلاثية الطور – محرك تحريضي باستخدام طريقة الحذف الانتقائي للتوافقيات</a:t>
            </a:r>
            <a:endParaRPr lang="ar-SA" sz="2400" b="1" u="none" dirty="0">
              <a:solidFill>
                <a:srgbClr val="0070C0"/>
              </a:solidFill>
              <a:cs typeface="DecoType Naskh Variants" pitchFamily="2" charset="-78"/>
            </a:endParaRPr>
          </a:p>
        </p:txBody>
      </p:sp>
      <p:sp>
        <p:nvSpPr>
          <p:cNvPr id="12" name="مستطيل 3"/>
          <p:cNvSpPr>
            <a:spLocks noChangeArrowheads="1"/>
          </p:cNvSpPr>
          <p:nvPr/>
        </p:nvSpPr>
        <p:spPr bwMode="auto">
          <a:xfrm>
            <a:off x="431841" y="2372461"/>
            <a:ext cx="835821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14350" indent="-514350" algn="ctr"/>
            <a:r>
              <a:rPr lang="ar-SY" sz="2400" b="1" dirty="0" smtClean="0">
                <a:latin typeface="Times New Roman" pitchFamily="18" charset="0"/>
                <a:cs typeface="Times New Roman" pitchFamily="18" charset="0"/>
              </a:rPr>
              <a:t>إشراف: </a:t>
            </a:r>
            <a:r>
              <a:rPr lang="ar-SY" sz="2400" b="1" dirty="0" err="1" smtClean="0">
                <a:latin typeface="Times New Roman" pitchFamily="18" charset="0"/>
                <a:cs typeface="Times New Roman" pitchFamily="18" charset="0"/>
              </a:rPr>
              <a:t>د</a:t>
            </a:r>
            <a:r>
              <a:rPr lang="ar-SY" sz="2400" b="1" dirty="0" smtClean="0">
                <a:latin typeface="Times New Roman" pitchFamily="18" charset="0"/>
                <a:cs typeface="Times New Roman" pitchFamily="18" charset="0"/>
              </a:rPr>
              <a:t>. عماد الروح – </a:t>
            </a:r>
            <a:r>
              <a:rPr lang="ar-SY" sz="2400" b="1" dirty="0" err="1" smtClean="0">
                <a:latin typeface="Times New Roman" pitchFamily="18" charset="0"/>
                <a:cs typeface="Times New Roman" pitchFamily="18" charset="0"/>
              </a:rPr>
              <a:t>د</a:t>
            </a:r>
            <a:r>
              <a:rPr lang="ar-SY" sz="2400" b="1" dirty="0" smtClean="0">
                <a:latin typeface="Times New Roman" pitchFamily="18" charset="0"/>
                <a:cs typeface="Times New Roman" pitchFamily="18" charset="0"/>
              </a:rPr>
              <a:t>. مصطفى الحاج </a:t>
            </a:r>
            <a:r>
              <a:rPr lang="ar-SY" sz="2400" b="1" dirty="0" err="1" smtClean="0">
                <a:latin typeface="Times New Roman" pitchFamily="18" charset="0"/>
                <a:cs typeface="Times New Roman" pitchFamily="18" charset="0"/>
              </a:rPr>
              <a:t>ديبو</a:t>
            </a:r>
            <a:endParaRPr lang="ar-SA" sz="2400" b="1" u="none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مستطيل 3"/>
          <p:cNvSpPr>
            <a:spLocks noChangeArrowheads="1"/>
          </p:cNvSpPr>
          <p:nvPr/>
        </p:nvSpPr>
        <p:spPr bwMode="auto">
          <a:xfrm>
            <a:off x="1289081" y="1863642"/>
            <a:ext cx="664373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14350" indent="-514350" algn="ctr"/>
            <a:r>
              <a:rPr lang="ar-SY" sz="2400" b="1" dirty="0" smtClean="0">
                <a:latin typeface="Times New Roman" pitchFamily="18" charset="0"/>
                <a:cs typeface="Times New Roman" pitchFamily="18" charset="0"/>
              </a:rPr>
              <a:t>المهندس أحمد فادي </a:t>
            </a:r>
            <a:r>
              <a:rPr lang="ar-SY" sz="2400" b="1" dirty="0" err="1" smtClean="0">
                <a:latin typeface="Times New Roman" pitchFamily="18" charset="0"/>
                <a:cs typeface="Times New Roman" pitchFamily="18" charset="0"/>
              </a:rPr>
              <a:t>أرسلان</a:t>
            </a:r>
            <a:endParaRPr lang="ar-SA" sz="2400" b="1" u="none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مستطيل 3"/>
          <p:cNvSpPr>
            <a:spLocks noChangeArrowheads="1"/>
          </p:cNvSpPr>
          <p:nvPr/>
        </p:nvSpPr>
        <p:spPr bwMode="auto">
          <a:xfrm>
            <a:off x="467544" y="476672"/>
            <a:ext cx="835821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14350" indent="-514350" algn="ctr"/>
            <a:r>
              <a:rPr lang="ar-SY" sz="2400" u="none" dirty="0" smtClean="0">
                <a:cs typeface="DecoType Naskh Variants" pitchFamily="2" charset="-78"/>
              </a:rPr>
              <a:t>رسالة ماجستير  في قسم هندسة التحكم والأتمتة</a:t>
            </a:r>
            <a:endParaRPr lang="ar-SA" sz="2400" u="none" dirty="0">
              <a:cs typeface="DecoType Naskh Variants" pitchFamily="2" charset="-78"/>
            </a:endParaRPr>
          </a:p>
        </p:txBody>
      </p:sp>
      <p:sp>
        <p:nvSpPr>
          <p:cNvPr id="17" name="عنصر نائب للتاريخ 16"/>
          <p:cNvSpPr>
            <a:spLocks noGrp="1"/>
          </p:cNvSpPr>
          <p:nvPr>
            <p:ph type="dt" sz="half" idx="10"/>
          </p:nvPr>
        </p:nvSpPr>
        <p:spPr>
          <a:xfrm>
            <a:off x="3429000" y="6492875"/>
            <a:ext cx="2286000" cy="365125"/>
          </a:xfrm>
        </p:spPr>
        <p:txBody>
          <a:bodyPr/>
          <a:lstStyle/>
          <a:p>
            <a:pPr algn="ctr"/>
            <a:r>
              <a:rPr lang="ar-SY" b="1" smtClean="0">
                <a:solidFill>
                  <a:schemeClr val="tx1"/>
                </a:solidFill>
              </a:rPr>
              <a:t>2018-2019</a:t>
            </a:r>
            <a:endParaRPr lang="ar-SY" b="1" dirty="0">
              <a:solidFill>
                <a:schemeClr val="tx1"/>
              </a:solidFill>
            </a:endParaRPr>
          </a:p>
        </p:txBody>
      </p:sp>
      <p:sp>
        <p:nvSpPr>
          <p:cNvPr id="18" name="عنصر نائب لرقم الشريحة 17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457200" cy="365125"/>
          </a:xfrm>
        </p:spPr>
        <p:txBody>
          <a:bodyPr/>
          <a:lstStyle/>
          <a:p>
            <a:pPr algn="l"/>
            <a:fld id="{2C0DA8FC-BB9E-42E2-A4DE-D94B488C17FE}" type="slidenum">
              <a:rPr lang="ar-SY" b="1" smtClean="0">
                <a:solidFill>
                  <a:schemeClr val="tx1"/>
                </a:solidFill>
              </a:rPr>
              <a:pPr algn="l"/>
              <a:t>76</a:t>
            </a:fld>
            <a:endParaRPr lang="ar-SY" b="1" dirty="0">
              <a:solidFill>
                <a:schemeClr val="tx1"/>
              </a:solidFill>
            </a:endParaRPr>
          </a:p>
        </p:txBody>
      </p:sp>
      <p:sp>
        <p:nvSpPr>
          <p:cNvPr id="19" name="عنصر نائب للتذييل 18"/>
          <p:cNvSpPr>
            <a:spLocks noGrp="1"/>
          </p:cNvSpPr>
          <p:nvPr>
            <p:ph type="ftr" sz="quarter" idx="11"/>
          </p:nvPr>
        </p:nvSpPr>
        <p:spPr>
          <a:xfrm>
            <a:off x="5857884" y="6492875"/>
            <a:ext cx="3286116" cy="365125"/>
          </a:xfrm>
        </p:spPr>
        <p:txBody>
          <a:bodyPr/>
          <a:lstStyle/>
          <a:p>
            <a:pPr algn="r"/>
            <a:r>
              <a:rPr lang="ar-SY" b="1" smtClean="0">
                <a:solidFill>
                  <a:schemeClr val="tx1"/>
                </a:solidFill>
              </a:rPr>
              <a:t>د. عماد الروح – القالبة المستقلة</a:t>
            </a:r>
            <a:endParaRPr lang="ar-SY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57818" y="214290"/>
            <a:ext cx="3533775" cy="326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73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7369" y="3714752"/>
            <a:ext cx="3705225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73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282" y="285728"/>
            <a:ext cx="5143503" cy="581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739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43702" y="285728"/>
            <a:ext cx="96202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مستطيل 6"/>
          <p:cNvSpPr/>
          <p:nvPr/>
        </p:nvSpPr>
        <p:spPr>
          <a:xfrm>
            <a:off x="7586044" y="3701104"/>
            <a:ext cx="772170" cy="299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8" name="مستطيل 7"/>
          <p:cNvSpPr/>
          <p:nvPr/>
        </p:nvSpPr>
        <p:spPr>
          <a:xfrm>
            <a:off x="5572132" y="3860826"/>
            <a:ext cx="357190" cy="357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9" name="مستطيل 8"/>
          <p:cNvSpPr/>
          <p:nvPr/>
        </p:nvSpPr>
        <p:spPr>
          <a:xfrm>
            <a:off x="7858148" y="4684390"/>
            <a:ext cx="571504" cy="2857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0" name="مستطيل 9"/>
          <p:cNvSpPr/>
          <p:nvPr/>
        </p:nvSpPr>
        <p:spPr>
          <a:xfrm>
            <a:off x="6871664" y="5058426"/>
            <a:ext cx="2071702" cy="2857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1" name="مستطيل 10"/>
          <p:cNvSpPr/>
          <p:nvPr/>
        </p:nvSpPr>
        <p:spPr>
          <a:xfrm>
            <a:off x="3143240" y="1714488"/>
            <a:ext cx="714380" cy="1143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12" name="مستطيل 11"/>
          <p:cNvSpPr/>
          <p:nvPr/>
        </p:nvSpPr>
        <p:spPr>
          <a:xfrm>
            <a:off x="3143240" y="2928934"/>
            <a:ext cx="714380" cy="1143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13" name="مستطيل 12"/>
          <p:cNvSpPr/>
          <p:nvPr/>
        </p:nvSpPr>
        <p:spPr>
          <a:xfrm>
            <a:off x="3143240" y="4286256"/>
            <a:ext cx="714380" cy="1143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14" name="شكل بيضاوي 13"/>
          <p:cNvSpPr/>
          <p:nvPr/>
        </p:nvSpPr>
        <p:spPr>
          <a:xfrm>
            <a:off x="214282" y="1785926"/>
            <a:ext cx="428628" cy="285752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5" name="شكل بيضاوي 14"/>
          <p:cNvSpPr/>
          <p:nvPr/>
        </p:nvSpPr>
        <p:spPr>
          <a:xfrm>
            <a:off x="1357290" y="2428868"/>
            <a:ext cx="428628" cy="285752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6" name="شكل بيضاوي 15"/>
          <p:cNvSpPr/>
          <p:nvPr/>
        </p:nvSpPr>
        <p:spPr>
          <a:xfrm>
            <a:off x="1357290" y="1857364"/>
            <a:ext cx="428628" cy="285752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7" name="مستطيل 16"/>
          <p:cNvSpPr/>
          <p:nvPr/>
        </p:nvSpPr>
        <p:spPr>
          <a:xfrm>
            <a:off x="5572132" y="4500570"/>
            <a:ext cx="2143140" cy="2143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8" name="عنصر نائب لرقم الشريحة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77</a:t>
            </a:fld>
            <a:endParaRPr lang="ar-SY" dirty="0"/>
          </a:p>
        </p:txBody>
      </p:sp>
      <p:sp>
        <p:nvSpPr>
          <p:cNvPr id="19" name="عنصر نائب للتاريخ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20" name="عنصر نائب للتذييل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  <p:sp>
        <p:nvSpPr>
          <p:cNvPr id="21" name="مربع نص 20"/>
          <p:cNvSpPr txBox="1"/>
          <p:nvPr/>
        </p:nvSpPr>
        <p:spPr>
          <a:xfrm>
            <a:off x="4357686" y="2071678"/>
            <a:ext cx="414340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ar-SY" sz="2800" dirty="0" smtClean="0"/>
              <a:t>ثلاثة قالبات نصف </a:t>
            </a:r>
            <a:r>
              <a:rPr lang="ar-SY" sz="2800" dirty="0" err="1" smtClean="0"/>
              <a:t>جسرية</a:t>
            </a:r>
            <a:endParaRPr lang="ar-SA" sz="2800" dirty="0"/>
          </a:p>
        </p:txBody>
      </p:sp>
      <p:sp>
        <p:nvSpPr>
          <p:cNvPr id="22" name="مربع نص 21"/>
          <p:cNvSpPr txBox="1"/>
          <p:nvPr/>
        </p:nvSpPr>
        <p:spPr>
          <a:xfrm>
            <a:off x="428596" y="2928934"/>
            <a:ext cx="4143404" cy="52322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ar-SY" sz="2800" dirty="0" smtClean="0"/>
              <a:t>العمل </a:t>
            </a:r>
            <a:r>
              <a:rPr lang="ar-SY" sz="2800" dirty="0" err="1" smtClean="0"/>
              <a:t>بالاتمام</a:t>
            </a:r>
            <a:endParaRPr lang="ar-SA" sz="2800" dirty="0"/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1" grpId="0" animBg="1"/>
      <p:bldP spid="21" grpId="1" animBg="1"/>
      <p:bldP spid="22" grpId="0" animBg="1"/>
      <p:bldP spid="22" grpId="1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 descr="mslin_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36" y="13384"/>
            <a:ext cx="8572528" cy="6831233"/>
          </a:xfrm>
          <a:prstGeom prst="rect">
            <a:avLst/>
          </a:prstGeom>
        </p:spPr>
      </p:pic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78</a:t>
            </a:fld>
            <a:endParaRPr lang="ar-SY" dirty="0"/>
          </a:p>
        </p:txBody>
      </p:sp>
      <p:sp>
        <p:nvSpPr>
          <p:cNvPr id="7" name="عنصر نائب للتاريخ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8" name="عنصر نائب للتذييل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  <p:sp>
        <p:nvSpPr>
          <p:cNvPr id="9" name="مربع نص 8"/>
          <p:cNvSpPr txBox="1"/>
          <p:nvPr/>
        </p:nvSpPr>
        <p:spPr>
          <a:xfrm>
            <a:off x="2500298" y="3167390"/>
            <a:ext cx="4143404" cy="52322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ar-SY" sz="2800" dirty="0" smtClean="0"/>
              <a:t>تطبيق عملي</a:t>
            </a:r>
            <a:endParaRPr lang="ar-SA" sz="2800" dirty="0"/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79</a:t>
            </a:fld>
            <a:endParaRPr lang="ar-SY" dirty="0"/>
          </a:p>
        </p:txBody>
      </p:sp>
      <p:pic>
        <p:nvPicPr>
          <p:cNvPr id="5" name="صورة 4" descr="mslin_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17716"/>
            <a:ext cx="9144000" cy="6422569"/>
          </a:xfrm>
          <a:prstGeom prst="rect">
            <a:avLst/>
          </a:prstGeom>
        </p:spPr>
      </p:pic>
      <p:sp>
        <p:nvSpPr>
          <p:cNvPr id="6" name="مربع نص 5"/>
          <p:cNvSpPr txBox="1"/>
          <p:nvPr/>
        </p:nvSpPr>
        <p:spPr>
          <a:xfrm rot="16200000">
            <a:off x="2966781" y="2728859"/>
            <a:ext cx="105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</a:rPr>
              <a:t>L6234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7" name="مربع نص 6"/>
          <p:cNvSpPr txBox="1"/>
          <p:nvPr/>
        </p:nvSpPr>
        <p:spPr>
          <a:xfrm rot="16200000">
            <a:off x="4750914" y="3250089"/>
            <a:ext cx="22333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</a:rPr>
              <a:t>dsPIC30F3010</a:t>
            </a:r>
            <a:endParaRPr lang="en-US" sz="2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 descr="b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39619" name="Picture 3" descr="IMG_4325"/>
          <p:cNvPicPr>
            <a:picLocks noChangeAspect="1" noChangeArrowheads="1"/>
          </p:cNvPicPr>
          <p:nvPr/>
        </p:nvPicPr>
        <p:blipFill>
          <a:blip r:embed="rId3" cstate="print"/>
          <a:srcRect t="6447" r="1918" b="11105"/>
          <a:stretch>
            <a:fillRect/>
          </a:stretch>
        </p:blipFill>
        <p:spPr bwMode="auto">
          <a:xfrm>
            <a:off x="165100" y="434975"/>
            <a:ext cx="8820150" cy="5561013"/>
          </a:xfrm>
          <a:prstGeom prst="rect">
            <a:avLst/>
          </a:prstGeom>
          <a:noFill/>
        </p:spPr>
      </p:pic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 dirty="0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8</a:t>
            </a:fld>
            <a:endParaRPr lang="ar-SY" dirty="0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/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80</a:t>
            </a:fld>
            <a:endParaRPr lang="ar-SY" dirty="0"/>
          </a:p>
        </p:txBody>
      </p:sp>
      <p:pic>
        <p:nvPicPr>
          <p:cNvPr id="5" name="صورة 4" descr="mslin_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3771"/>
            <a:ext cx="9144000" cy="6330458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4357686" y="772523"/>
            <a:ext cx="1285884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3200" b="1" dirty="0" smtClean="0">
                <a:solidFill>
                  <a:srgbClr val="FF0000"/>
                </a:solidFill>
                <a:cs typeface="Simplified Arabic" pitchFamily="2" charset="-78"/>
              </a:rPr>
              <a:t>مسألة</a:t>
            </a:r>
            <a:endParaRPr lang="ar-SY" sz="32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3" name="مربع نص 2"/>
          <p:cNvSpPr txBox="1"/>
          <p:nvPr/>
        </p:nvSpPr>
        <p:spPr>
          <a:xfrm>
            <a:off x="428596" y="1458946"/>
            <a:ext cx="8358246" cy="39703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cs typeface="Simplified Arabic" pitchFamily="2" charset="-78"/>
              </a:rPr>
              <a:t>مبدلة قالبة مستقلة </a:t>
            </a:r>
            <a:r>
              <a:rPr lang="ar-SY" sz="2800" b="1" dirty="0" err="1" smtClean="0">
                <a:cs typeface="Simplified Arabic" pitchFamily="2" charset="-78"/>
              </a:rPr>
              <a:t>جسرية</a:t>
            </a:r>
            <a:r>
              <a:rPr lang="ar-SY" sz="2800" b="1" dirty="0" smtClean="0">
                <a:cs typeface="Simplified Arabic" pitchFamily="2" charset="-78"/>
              </a:rPr>
              <a:t> وحيدة الطور ذات المعطيات التالية :</a:t>
            </a:r>
          </a:p>
          <a:p>
            <a:pPr algn="ctr"/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 smtClean="0">
                <a:solidFill>
                  <a:srgbClr val="0070C0"/>
                </a:solidFill>
                <a:cs typeface="Simplified Arabic" pitchFamily="2" charset="-78"/>
              </a:rPr>
              <a:t>S</a:t>
            </a:r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</a:rPr>
              <a:t> = 48 v , R = 2.4 </a:t>
            </a:r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</a:t>
            </a:r>
          </a:p>
          <a:p>
            <a:pPr algn="just"/>
            <a:r>
              <a:rPr lang="ar-SY" sz="2800" b="1" dirty="0" smtClean="0">
                <a:cs typeface="Simplified Arabic" pitchFamily="2" charset="-78"/>
                <a:sym typeface="Symbol"/>
              </a:rPr>
              <a:t>المطلوب :</a:t>
            </a:r>
          </a:p>
          <a:p>
            <a:pPr algn="just"/>
            <a:endParaRPr lang="ar-SY" sz="2800" b="1" dirty="0" smtClean="0">
              <a:cs typeface="Simplified Arabic" pitchFamily="2" charset="-78"/>
              <a:sym typeface="Symbol"/>
            </a:endParaRPr>
          </a:p>
          <a:p>
            <a:pPr algn="just">
              <a:buFont typeface="Arial" pitchFamily="34" charset="0"/>
              <a:buChar char="•"/>
            </a:pPr>
            <a:r>
              <a:rPr lang="ar-SY" sz="2800" b="1" dirty="0" smtClean="0">
                <a:cs typeface="Simplified Arabic" pitchFamily="2" charset="-78"/>
                <a:sym typeface="Symbol"/>
              </a:rPr>
              <a:t> حساب القيمة الفعالة لجهد الخرج .</a:t>
            </a:r>
          </a:p>
          <a:p>
            <a:pPr algn="just">
              <a:buFont typeface="Arial" pitchFamily="34" charset="0"/>
              <a:buChar char="•"/>
            </a:pPr>
            <a:r>
              <a:rPr lang="ar-SY" sz="2800" b="1" dirty="0" smtClean="0">
                <a:cs typeface="Simplified Arabic" pitchFamily="2" charset="-78"/>
                <a:sym typeface="Symbol"/>
              </a:rPr>
              <a:t> حساب القيمة الفعالة للمركبة الأولى لجهد الخرج .</a:t>
            </a:r>
          </a:p>
          <a:p>
            <a:pPr algn="just">
              <a:buFont typeface="Arial" pitchFamily="34" charset="0"/>
              <a:buChar char="•"/>
            </a:pPr>
            <a:r>
              <a:rPr lang="ar-SY" sz="2800" b="1" dirty="0" smtClean="0">
                <a:cs typeface="Simplified Arabic" pitchFamily="2" charset="-78"/>
                <a:sym typeface="Symbol"/>
              </a:rPr>
              <a:t> القيمة الوسطية </a:t>
            </a:r>
            <a:r>
              <a:rPr lang="ar-SY" sz="2800" b="1" dirty="0" err="1" smtClean="0">
                <a:cs typeface="Simplified Arabic" pitchFamily="2" charset="-78"/>
                <a:sym typeface="Symbol"/>
              </a:rPr>
              <a:t>والأعظمية</a:t>
            </a:r>
            <a:r>
              <a:rPr lang="ar-SY" sz="2800" b="1" dirty="0" smtClean="0">
                <a:cs typeface="Simplified Arabic" pitchFamily="2" charset="-78"/>
                <a:sym typeface="Symbol"/>
              </a:rPr>
              <a:t> لتيار الترانزستور .</a:t>
            </a:r>
          </a:p>
          <a:p>
            <a:pPr algn="just">
              <a:buFont typeface="Arial" pitchFamily="34" charset="0"/>
              <a:buChar char="•"/>
            </a:pPr>
            <a:r>
              <a:rPr lang="ar-SY" sz="2800" b="1" dirty="0" smtClean="0">
                <a:cs typeface="Simplified Arabic" pitchFamily="2" charset="-78"/>
                <a:sym typeface="Symbol"/>
              </a:rPr>
              <a:t> القيمة </a:t>
            </a:r>
            <a:r>
              <a:rPr lang="ar-SY" sz="2800" b="1" dirty="0" err="1" smtClean="0">
                <a:cs typeface="Simplified Arabic" pitchFamily="2" charset="-78"/>
                <a:sym typeface="Symbol"/>
              </a:rPr>
              <a:t>الأعظمية</a:t>
            </a:r>
            <a:r>
              <a:rPr lang="ar-SY" sz="2800" b="1" dirty="0" smtClean="0">
                <a:cs typeface="Simplified Arabic" pitchFamily="2" charset="-78"/>
                <a:sym typeface="Symbol"/>
              </a:rPr>
              <a:t> للجهد على الترانزستور .</a:t>
            </a:r>
          </a:p>
          <a:p>
            <a:pPr algn="just">
              <a:buFont typeface="Arial" pitchFamily="34" charset="0"/>
              <a:buChar char="•"/>
            </a:pPr>
            <a:r>
              <a:rPr lang="ar-SY" sz="2800" b="1" dirty="0" smtClean="0">
                <a:cs typeface="Simplified Arabic" pitchFamily="2" charset="-78"/>
                <a:sym typeface="Symbol"/>
              </a:rPr>
              <a:t> حساب </a:t>
            </a:r>
            <a:r>
              <a:rPr lang="ar-SY" sz="2800" b="1" dirty="0" err="1" smtClean="0">
                <a:cs typeface="Simplified Arabic" pitchFamily="2" charset="-78"/>
                <a:sym typeface="Symbol"/>
              </a:rPr>
              <a:t>الـ</a:t>
            </a:r>
            <a:r>
              <a:rPr lang="ar-SY" sz="2800" b="1" dirty="0" smtClean="0">
                <a:cs typeface="Simplified Arabic" pitchFamily="2" charset="-78"/>
                <a:sym typeface="Symbol"/>
              </a:rPr>
              <a:t> </a:t>
            </a:r>
            <a:r>
              <a:rPr lang="en-US" sz="2800" b="1" dirty="0" smtClean="0">
                <a:cs typeface="Simplified Arabic" pitchFamily="2" charset="-78"/>
                <a:sym typeface="Symbol"/>
              </a:rPr>
              <a:t>THD</a:t>
            </a:r>
            <a:r>
              <a:rPr lang="ar-SY" sz="2800" b="1" dirty="0" smtClean="0">
                <a:cs typeface="Simplified Arabic" pitchFamily="2" charset="-78"/>
                <a:sym typeface="Symbol"/>
              </a:rPr>
              <a:t> </a:t>
            </a:r>
            <a:r>
              <a:rPr lang="ar-SY" sz="2800" b="1" smtClean="0">
                <a:cs typeface="Simplified Arabic" pitchFamily="2" charset="-78"/>
                <a:sym typeface="Symbol"/>
              </a:rPr>
              <a:t>لجهد الخرج.</a:t>
            </a:r>
            <a:endParaRPr lang="ar-SY" sz="2800" b="1" dirty="0" smtClean="0">
              <a:cs typeface="Simplified Arabic" pitchFamily="2" charset="-78"/>
            </a:endParaRPr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81</a:t>
            </a:fld>
            <a:endParaRPr lang="ar-SY" dirty="0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7500958" y="-71462"/>
            <a:ext cx="1285884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3200" b="1" dirty="0" smtClean="0">
                <a:solidFill>
                  <a:srgbClr val="FF0000"/>
                </a:solidFill>
                <a:cs typeface="Simplified Arabic" pitchFamily="2" charset="-78"/>
              </a:rPr>
              <a:t>الحل :</a:t>
            </a:r>
            <a:endParaRPr lang="ar-SY" sz="32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pic>
        <p:nvPicPr>
          <p:cNvPr id="4" name="صورة 3" descr="power2_fig2_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844" y="357166"/>
            <a:ext cx="4087368" cy="1770888"/>
          </a:xfrm>
          <a:prstGeom prst="rect">
            <a:avLst/>
          </a:prstGeom>
        </p:spPr>
      </p:pic>
      <p:graphicFrame>
        <p:nvGraphicFramePr>
          <p:cNvPr id="246787" name="Object 3"/>
          <p:cNvGraphicFramePr>
            <a:graphicFrameLocks noChangeAspect="1"/>
          </p:cNvGraphicFramePr>
          <p:nvPr/>
        </p:nvGraphicFramePr>
        <p:xfrm>
          <a:off x="5786438" y="1000125"/>
          <a:ext cx="2562225" cy="536575"/>
        </p:xfrm>
        <a:graphic>
          <a:graphicData uri="http://schemas.openxmlformats.org/presentationml/2006/ole">
            <p:oleObj spid="_x0000_s246787" name="Equation" r:id="rId4" imgW="1091880" imgH="228600" progId="Equation.DSMT4">
              <p:embed/>
            </p:oleObj>
          </a:graphicData>
        </a:graphic>
      </p:graphicFrame>
      <p:pic>
        <p:nvPicPr>
          <p:cNvPr id="10" name="صورة 9" descr="power2_fig2_5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5720" y="2541094"/>
            <a:ext cx="3102864" cy="2959608"/>
          </a:xfrm>
          <a:prstGeom prst="rect">
            <a:avLst/>
          </a:prstGeom>
        </p:spPr>
      </p:pic>
      <p:graphicFrame>
        <p:nvGraphicFramePr>
          <p:cNvPr id="246794" name="Object 3"/>
          <p:cNvGraphicFramePr>
            <a:graphicFrameLocks noChangeAspect="1"/>
          </p:cNvGraphicFramePr>
          <p:nvPr/>
        </p:nvGraphicFramePr>
        <p:xfrm>
          <a:off x="4500562" y="2571744"/>
          <a:ext cx="4084637" cy="1042988"/>
        </p:xfrm>
        <a:graphic>
          <a:graphicData uri="http://schemas.openxmlformats.org/presentationml/2006/ole">
            <p:oleObj spid="_x0000_s246794" name="Equation" r:id="rId6" imgW="1739880" imgH="444240" progId="Equation.DSMT4">
              <p:embed/>
            </p:oleObj>
          </a:graphicData>
        </a:graphic>
      </p:graphicFrame>
      <p:sp>
        <p:nvSpPr>
          <p:cNvPr id="14" name="مربع نص 13"/>
          <p:cNvSpPr txBox="1"/>
          <p:nvPr/>
        </p:nvSpPr>
        <p:spPr>
          <a:xfrm>
            <a:off x="4429124" y="405450"/>
            <a:ext cx="435771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</a:rPr>
              <a:t>القيمة الفعالة لجهد الخرج: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sp>
        <p:nvSpPr>
          <p:cNvPr id="15" name="مربع نص 14"/>
          <p:cNvSpPr txBox="1"/>
          <p:nvPr/>
        </p:nvSpPr>
        <p:spPr>
          <a:xfrm>
            <a:off x="4429124" y="1689075"/>
            <a:ext cx="435771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</a:rPr>
              <a:t>القيمة الفعالة للمركبة الأساسية لجهد الخرج: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graphicFrame>
        <p:nvGraphicFramePr>
          <p:cNvPr id="246795" name="Object 11"/>
          <p:cNvGraphicFramePr>
            <a:graphicFrameLocks noChangeAspect="1"/>
          </p:cNvGraphicFramePr>
          <p:nvPr/>
        </p:nvGraphicFramePr>
        <p:xfrm>
          <a:off x="4143372" y="3714752"/>
          <a:ext cx="4664075" cy="985838"/>
        </p:xfrm>
        <a:graphic>
          <a:graphicData uri="http://schemas.openxmlformats.org/presentationml/2006/ole">
            <p:oleObj spid="_x0000_s246795" name="Equation" r:id="rId7" imgW="1981080" imgH="419040" progId="Equation.DSMT4">
              <p:embed/>
            </p:oleObj>
          </a:graphicData>
        </a:graphic>
      </p:graphicFrame>
      <p:sp>
        <p:nvSpPr>
          <p:cNvPr id="16" name="مربع نص 15"/>
          <p:cNvSpPr txBox="1"/>
          <p:nvPr/>
        </p:nvSpPr>
        <p:spPr>
          <a:xfrm>
            <a:off x="4429124" y="4857760"/>
            <a:ext cx="435771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</a:rPr>
              <a:t>القيمة </a:t>
            </a:r>
            <a:r>
              <a:rPr lang="ar-SY" sz="2800" b="1" dirty="0" err="1" smtClean="0">
                <a:solidFill>
                  <a:srgbClr val="0070C0"/>
                </a:solidFill>
                <a:cs typeface="Simplified Arabic" pitchFamily="2" charset="-78"/>
              </a:rPr>
              <a:t>الأعظمية</a:t>
            </a:r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</a:rPr>
              <a:t> لتيار الترانزستور: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graphicFrame>
        <p:nvGraphicFramePr>
          <p:cNvPr id="246796" name="Object 4"/>
          <p:cNvGraphicFramePr>
            <a:graphicFrameLocks noChangeAspect="1"/>
          </p:cNvGraphicFramePr>
          <p:nvPr/>
        </p:nvGraphicFramePr>
        <p:xfrm>
          <a:off x="4000496" y="5503883"/>
          <a:ext cx="4686300" cy="925513"/>
        </p:xfrm>
        <a:graphic>
          <a:graphicData uri="http://schemas.openxmlformats.org/presentationml/2006/ole">
            <p:oleObj spid="_x0000_s246796" name="Equation" r:id="rId8" imgW="1993680" imgH="393480" progId="Equation.DSMT4">
              <p:embed/>
            </p:oleObj>
          </a:graphicData>
        </a:graphic>
      </p:graphicFrame>
      <p:sp>
        <p:nvSpPr>
          <p:cNvPr id="12" name="عنصر نائب لرقم الشريحة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82</a:t>
            </a:fld>
            <a:endParaRPr lang="ar-SY" dirty="0"/>
          </a:p>
        </p:txBody>
      </p:sp>
      <p:sp>
        <p:nvSpPr>
          <p:cNvPr id="13" name="عنصر نائب للتاريخ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17" name="عنصر نائب للتذييل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67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67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6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6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6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6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67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67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7500958" y="-71462"/>
            <a:ext cx="1285884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3200" b="1" dirty="0" smtClean="0">
                <a:solidFill>
                  <a:srgbClr val="FF0000"/>
                </a:solidFill>
                <a:cs typeface="Simplified Arabic" pitchFamily="2" charset="-78"/>
              </a:rPr>
              <a:t>الحل :</a:t>
            </a:r>
            <a:endParaRPr lang="ar-SY" sz="32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pic>
        <p:nvPicPr>
          <p:cNvPr id="4" name="صورة 3" descr="power2_fig2_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844" y="357166"/>
            <a:ext cx="4087368" cy="1770888"/>
          </a:xfrm>
          <a:prstGeom prst="rect">
            <a:avLst/>
          </a:prstGeom>
        </p:spPr>
      </p:pic>
      <p:graphicFrame>
        <p:nvGraphicFramePr>
          <p:cNvPr id="9" name="Object 4"/>
          <p:cNvGraphicFramePr>
            <a:graphicFrameLocks noChangeAspect="1"/>
          </p:cNvGraphicFramePr>
          <p:nvPr/>
        </p:nvGraphicFramePr>
        <p:xfrm>
          <a:off x="5429256" y="928670"/>
          <a:ext cx="2890838" cy="982662"/>
        </p:xfrm>
        <a:graphic>
          <a:graphicData uri="http://schemas.openxmlformats.org/presentationml/2006/ole">
            <p:oleObj spid="_x0000_s315397" name="Equation" r:id="rId4" imgW="1231560" imgH="419040" progId="Equation.DSMT4">
              <p:embed/>
            </p:oleObj>
          </a:graphicData>
        </a:graphic>
      </p:graphicFrame>
      <p:pic>
        <p:nvPicPr>
          <p:cNvPr id="10" name="صورة 9" descr="power2_fig2_5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5720" y="2541094"/>
            <a:ext cx="3102864" cy="2959608"/>
          </a:xfrm>
          <a:prstGeom prst="rect">
            <a:avLst/>
          </a:prstGeom>
        </p:spPr>
      </p:pic>
      <p:graphicFrame>
        <p:nvGraphicFramePr>
          <p:cNvPr id="11" name="Object 4"/>
          <p:cNvGraphicFramePr>
            <a:graphicFrameLocks noChangeAspect="1"/>
          </p:cNvGraphicFramePr>
          <p:nvPr/>
        </p:nvGraphicFramePr>
        <p:xfrm>
          <a:off x="5173685" y="3571876"/>
          <a:ext cx="2684463" cy="536575"/>
        </p:xfrm>
        <a:graphic>
          <a:graphicData uri="http://schemas.openxmlformats.org/presentationml/2006/ole">
            <p:oleObj spid="_x0000_s315398" name="Equation" r:id="rId6" imgW="1143000" imgH="228600" progId="Equation.DSMT4">
              <p:embed/>
            </p:oleObj>
          </a:graphicData>
        </a:graphic>
      </p:graphicFrame>
      <p:graphicFrame>
        <p:nvGraphicFramePr>
          <p:cNvPr id="12" name="Object 4"/>
          <p:cNvGraphicFramePr>
            <a:graphicFrameLocks noChangeAspect="1"/>
          </p:cNvGraphicFramePr>
          <p:nvPr/>
        </p:nvGraphicFramePr>
        <p:xfrm>
          <a:off x="4286248" y="4214818"/>
          <a:ext cx="4149725" cy="1044575"/>
        </p:xfrm>
        <a:graphic>
          <a:graphicData uri="http://schemas.openxmlformats.org/presentationml/2006/ole">
            <p:oleObj spid="_x0000_s315399" name="Equation" r:id="rId7" imgW="1765080" imgH="444240" progId="Equation.DSMT4">
              <p:embed/>
            </p:oleObj>
          </a:graphicData>
        </a:graphic>
      </p:graphicFrame>
      <p:graphicFrame>
        <p:nvGraphicFramePr>
          <p:cNvPr id="13" name="Object 4"/>
          <p:cNvGraphicFramePr>
            <a:graphicFrameLocks noChangeAspect="1"/>
          </p:cNvGraphicFramePr>
          <p:nvPr/>
        </p:nvGraphicFramePr>
        <p:xfrm>
          <a:off x="714348" y="5643578"/>
          <a:ext cx="7773988" cy="889000"/>
        </p:xfrm>
        <a:graphic>
          <a:graphicData uri="http://schemas.openxmlformats.org/presentationml/2006/ole">
            <p:oleObj spid="_x0000_s315400" name="Equation" r:id="rId8" imgW="3886200" imgH="444240" progId="Equation.DSMT4">
              <p:embed/>
            </p:oleObj>
          </a:graphicData>
        </a:graphic>
      </p:graphicFrame>
      <p:sp>
        <p:nvSpPr>
          <p:cNvPr id="14" name="مربع نص 13"/>
          <p:cNvSpPr txBox="1"/>
          <p:nvPr/>
        </p:nvSpPr>
        <p:spPr>
          <a:xfrm>
            <a:off x="4429124" y="500042"/>
            <a:ext cx="435771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</a:rPr>
              <a:t>القيمة الوسطية لتيار الترانزستور: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graphicFrame>
        <p:nvGraphicFramePr>
          <p:cNvPr id="15" name="Object 4"/>
          <p:cNvGraphicFramePr>
            <a:graphicFrameLocks noChangeAspect="1"/>
          </p:cNvGraphicFramePr>
          <p:nvPr/>
        </p:nvGraphicFramePr>
        <p:xfrm>
          <a:off x="4714876" y="2000240"/>
          <a:ext cx="3962400" cy="1073150"/>
        </p:xfrm>
        <a:graphic>
          <a:graphicData uri="http://schemas.openxmlformats.org/presentationml/2006/ole">
            <p:oleObj spid="_x0000_s315401" name="Equation" r:id="rId9" imgW="1688760" imgH="457200" progId="Equation.DSMT4">
              <p:embed/>
            </p:oleObj>
          </a:graphicData>
        </a:graphic>
      </p:graphicFrame>
      <p:sp>
        <p:nvSpPr>
          <p:cNvPr id="16" name="مربع نص 15"/>
          <p:cNvSpPr txBox="1"/>
          <p:nvPr/>
        </p:nvSpPr>
        <p:spPr>
          <a:xfrm>
            <a:off x="3571868" y="3071810"/>
            <a:ext cx="521497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</a:rPr>
              <a:t>القيمة </a:t>
            </a:r>
            <a:r>
              <a:rPr lang="ar-SY" sz="2800" b="1" dirty="0" err="1" smtClean="0">
                <a:solidFill>
                  <a:srgbClr val="0070C0"/>
                </a:solidFill>
                <a:cs typeface="Simplified Arabic" pitchFamily="2" charset="-78"/>
              </a:rPr>
              <a:t>الأعظمية</a:t>
            </a:r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</a:rPr>
              <a:t> للجهد على  الترانزستور: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sp>
        <p:nvSpPr>
          <p:cNvPr id="17" name="عنصر نائب لرقم الشريحة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83</a:t>
            </a:fld>
            <a:endParaRPr lang="ar-SY" dirty="0"/>
          </a:p>
        </p:txBody>
      </p:sp>
      <p:sp>
        <p:nvSpPr>
          <p:cNvPr id="18" name="عنصر نائب للتاريخ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19" name="عنصر نائب للتذييل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4357686" y="357166"/>
            <a:ext cx="1285884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3200" b="1" dirty="0" smtClean="0">
                <a:solidFill>
                  <a:srgbClr val="FF0000"/>
                </a:solidFill>
                <a:cs typeface="Simplified Arabic" pitchFamily="2" charset="-78"/>
              </a:rPr>
              <a:t>مسألة</a:t>
            </a:r>
            <a:endParaRPr lang="ar-SY" sz="32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3" name="مربع نص 2"/>
          <p:cNvSpPr txBox="1"/>
          <p:nvPr/>
        </p:nvSpPr>
        <p:spPr>
          <a:xfrm>
            <a:off x="428596" y="857232"/>
            <a:ext cx="8358246" cy="526297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cs typeface="Simplified Arabic" pitchFamily="2" charset="-78"/>
              </a:rPr>
              <a:t>مبدلة قالبة مستقلة </a:t>
            </a:r>
            <a:r>
              <a:rPr lang="ar-SY" sz="2800" b="1" dirty="0" err="1" smtClean="0">
                <a:cs typeface="Simplified Arabic" pitchFamily="2" charset="-78"/>
              </a:rPr>
              <a:t>جسرية</a:t>
            </a:r>
            <a:r>
              <a:rPr lang="ar-SY" sz="2800" b="1" dirty="0" smtClean="0">
                <a:cs typeface="Simplified Arabic" pitchFamily="2" charset="-78"/>
              </a:rPr>
              <a:t> وحيدة الطور تغذي حمولة </a:t>
            </a:r>
            <a:r>
              <a:rPr lang="en-US" sz="2800" b="1" dirty="0" smtClean="0">
                <a:cs typeface="Simplified Arabic" pitchFamily="2" charset="-78"/>
              </a:rPr>
              <a:t>RLC</a:t>
            </a:r>
            <a:r>
              <a:rPr lang="ar-SY" sz="2800" b="1" dirty="0" smtClean="0">
                <a:cs typeface="Simplified Arabic" pitchFamily="2" charset="-78"/>
              </a:rPr>
              <a:t> تعمل بطريقة التعديل العرضي </a:t>
            </a:r>
            <a:r>
              <a:rPr lang="ar-SY" sz="2800" b="1" dirty="0" err="1" smtClean="0">
                <a:cs typeface="Simplified Arabic" pitchFamily="2" charset="-78"/>
              </a:rPr>
              <a:t>المطالي</a:t>
            </a:r>
            <a:r>
              <a:rPr lang="ar-SY" sz="2800" b="1" dirty="0" smtClean="0">
                <a:cs typeface="Simplified Arabic" pitchFamily="2" charset="-78"/>
              </a:rPr>
              <a:t> وحيد النبضة على كامل الدور ذات القيم التالية:</a:t>
            </a:r>
          </a:p>
          <a:p>
            <a:pPr algn="ctr"/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</a:rPr>
              <a:t>R = 10 </a:t>
            </a:r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 , L = 31.5 </a:t>
            </a:r>
            <a:r>
              <a:rPr lang="en-US" sz="2800" b="1" dirty="0" err="1" smtClean="0">
                <a:solidFill>
                  <a:srgbClr val="0070C0"/>
                </a:solidFill>
                <a:cs typeface="Simplified Arabic" pitchFamily="2" charset="-78"/>
                <a:sym typeface="Symbol"/>
              </a:rPr>
              <a:t>mH</a:t>
            </a:r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  <a:sym typeface="Symbol"/>
              </a:rPr>
              <a:t> , C = 112 F</a:t>
            </a:r>
            <a:endParaRPr lang="ar-SY" sz="2800" b="1" dirty="0" smtClean="0">
              <a:solidFill>
                <a:srgbClr val="0070C0"/>
              </a:solidFill>
              <a:cs typeface="Simplified Arabic" pitchFamily="2" charset="-78"/>
              <a:sym typeface="Symbol"/>
            </a:endParaRPr>
          </a:p>
          <a:p>
            <a:pPr algn="just"/>
            <a:r>
              <a:rPr lang="ar-SY" sz="2800" b="1" dirty="0" smtClean="0">
                <a:cs typeface="Simplified Arabic" pitchFamily="2" charset="-78"/>
                <a:sym typeface="Symbol"/>
              </a:rPr>
              <a:t>فإذا كان تردد خرج المبدلة </a:t>
            </a:r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  <a:sym typeface="Symbol"/>
              </a:rPr>
              <a:t>60 Hz</a:t>
            </a:r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  <a:sym typeface="Symbol"/>
              </a:rPr>
              <a:t> </a:t>
            </a:r>
            <a:r>
              <a:rPr lang="ar-SY" sz="2800" b="1" dirty="0" smtClean="0">
                <a:cs typeface="Simplified Arabic" pitchFamily="2" charset="-78"/>
                <a:sym typeface="Symbol"/>
              </a:rPr>
              <a:t>وجهد الدخل المستمر </a:t>
            </a:r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</a:rPr>
              <a:t>220 v</a:t>
            </a:r>
            <a:endParaRPr lang="en-US" sz="2800" b="1" dirty="0" smtClean="0">
              <a:solidFill>
                <a:srgbClr val="0070C0"/>
              </a:solidFill>
              <a:cs typeface="Simplified Arabic" pitchFamily="2" charset="-78"/>
              <a:sym typeface="Symbol"/>
            </a:endParaRPr>
          </a:p>
          <a:p>
            <a:pPr algn="just"/>
            <a:r>
              <a:rPr lang="ar-SY" sz="2800" b="1" dirty="0" smtClean="0">
                <a:cs typeface="Simplified Arabic" pitchFamily="2" charset="-78"/>
                <a:sym typeface="Symbol"/>
              </a:rPr>
              <a:t>المطلوب :</a:t>
            </a:r>
          </a:p>
          <a:p>
            <a:pPr algn="just">
              <a:buFont typeface="Arial" pitchFamily="34" charset="0"/>
              <a:buChar char="•"/>
            </a:pPr>
            <a:r>
              <a:rPr lang="ar-SY" sz="2800" b="1" dirty="0" smtClean="0">
                <a:cs typeface="Simplified Arabic" pitchFamily="2" charset="-78"/>
                <a:sym typeface="Symbol"/>
              </a:rPr>
              <a:t> كتابة صيغة تيار الحمل وفق فورييه (تستخدم فقط </a:t>
            </a:r>
            <a:r>
              <a:rPr lang="en-US" sz="2800" b="1" dirty="0" smtClean="0">
                <a:cs typeface="Simplified Arabic" pitchFamily="2" charset="-78"/>
                <a:sym typeface="Symbol"/>
              </a:rPr>
              <a:t>4</a:t>
            </a:r>
            <a:r>
              <a:rPr lang="ar-SY" sz="2800" b="1" dirty="0" smtClean="0">
                <a:cs typeface="Simplified Arabic" pitchFamily="2" charset="-78"/>
                <a:sym typeface="Symbol"/>
              </a:rPr>
              <a:t> توافقيات).</a:t>
            </a:r>
          </a:p>
          <a:p>
            <a:pPr algn="just">
              <a:buFont typeface="Arial" pitchFamily="34" charset="0"/>
              <a:buChar char="•"/>
            </a:pPr>
            <a:r>
              <a:rPr lang="ar-SY" sz="2800" b="1" dirty="0" smtClean="0">
                <a:cs typeface="Simplified Arabic" pitchFamily="2" charset="-78"/>
                <a:sym typeface="Symbol"/>
              </a:rPr>
              <a:t> حساب القيمة الفعالة للمركبة الأساسية لتيار الحمل.</a:t>
            </a:r>
          </a:p>
          <a:p>
            <a:pPr algn="just">
              <a:buFont typeface="Arial" pitchFamily="34" charset="0"/>
              <a:buChar char="•"/>
            </a:pPr>
            <a:r>
              <a:rPr lang="ar-SY" sz="2800" b="1" dirty="0" smtClean="0">
                <a:cs typeface="Simplified Arabic" pitchFamily="2" charset="-78"/>
                <a:sym typeface="Symbol"/>
              </a:rPr>
              <a:t> حساب القيمة الفعالة لتيار الحمل </a:t>
            </a:r>
            <a:r>
              <a:rPr lang="ar-SY" sz="2800" b="1" dirty="0" err="1" smtClean="0">
                <a:cs typeface="Simplified Arabic" pitchFamily="2" charset="-78"/>
                <a:sym typeface="Symbol"/>
              </a:rPr>
              <a:t>و</a:t>
            </a:r>
            <a:r>
              <a:rPr lang="ar-SY" sz="2800" b="1" dirty="0" smtClean="0">
                <a:cs typeface="Simplified Arabic" pitchFamily="2" charset="-78"/>
                <a:sym typeface="Symbol"/>
              </a:rPr>
              <a:t> </a:t>
            </a:r>
            <a:r>
              <a:rPr lang="en-US" sz="2800" b="1" dirty="0" smtClean="0">
                <a:cs typeface="Simplified Arabic" pitchFamily="2" charset="-78"/>
                <a:sym typeface="Symbol"/>
              </a:rPr>
              <a:t>THD</a:t>
            </a:r>
            <a:r>
              <a:rPr lang="ar-SY" sz="2800" b="1" dirty="0" smtClean="0">
                <a:cs typeface="Simplified Arabic" pitchFamily="2" charset="-78"/>
                <a:sym typeface="Symbol"/>
              </a:rPr>
              <a:t> انطلاقاً من العلاقة المستنتجة في الطلب الأول.</a:t>
            </a:r>
          </a:p>
          <a:p>
            <a:pPr algn="just">
              <a:buFont typeface="Arial" pitchFamily="34" charset="0"/>
              <a:buChar char="•"/>
            </a:pPr>
            <a:r>
              <a:rPr lang="ar-SY" sz="2800" b="1" dirty="0" smtClean="0">
                <a:cs typeface="Simplified Arabic" pitchFamily="2" charset="-78"/>
                <a:sym typeface="Symbol"/>
              </a:rPr>
              <a:t> بالمقارنة بين جهد الحمولة والمركبة الأساسية لتيار الحمولة حدد فترات عمل الترانزستورات </a:t>
            </a:r>
            <a:r>
              <a:rPr lang="ar-SY" sz="2800" b="1" dirty="0" err="1" smtClean="0">
                <a:cs typeface="Simplified Arabic" pitchFamily="2" charset="-78"/>
                <a:sym typeface="Symbol"/>
              </a:rPr>
              <a:t>والديودات</a:t>
            </a:r>
            <a:r>
              <a:rPr lang="ar-SY" sz="2800" b="1" dirty="0" smtClean="0">
                <a:cs typeface="Simplified Arabic" pitchFamily="2" charset="-78"/>
                <a:sym typeface="Symbol"/>
              </a:rPr>
              <a:t> على دور واحد (طلب للتدريب) </a:t>
            </a:r>
            <a:endParaRPr lang="ar-SY" sz="2800" b="1" dirty="0" smtClean="0">
              <a:cs typeface="Simplified Arabic" pitchFamily="2" charset="-78"/>
            </a:endParaRPr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84</a:t>
            </a:fld>
            <a:endParaRPr lang="ar-SY" dirty="0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7500958" y="-71462"/>
            <a:ext cx="1285884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3200" b="1" dirty="0" smtClean="0">
                <a:solidFill>
                  <a:srgbClr val="FF0000"/>
                </a:solidFill>
                <a:cs typeface="Simplified Arabic" pitchFamily="2" charset="-78"/>
              </a:rPr>
              <a:t>الحل :</a:t>
            </a:r>
            <a:endParaRPr lang="ar-SY" sz="32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graphicFrame>
        <p:nvGraphicFramePr>
          <p:cNvPr id="246787" name="Object 3"/>
          <p:cNvGraphicFramePr>
            <a:graphicFrameLocks noChangeAspect="1"/>
          </p:cNvGraphicFramePr>
          <p:nvPr/>
        </p:nvGraphicFramePr>
        <p:xfrm>
          <a:off x="1787525" y="812800"/>
          <a:ext cx="6116638" cy="1014413"/>
        </p:xfrm>
        <a:graphic>
          <a:graphicData uri="http://schemas.openxmlformats.org/presentationml/2006/ole">
            <p:oleObj spid="_x0000_s296962" name="Equation" r:id="rId3" imgW="2603160" imgH="431640" progId="Equation.DSMT4">
              <p:embed/>
            </p:oleObj>
          </a:graphicData>
        </a:graphic>
      </p:graphicFrame>
      <p:graphicFrame>
        <p:nvGraphicFramePr>
          <p:cNvPr id="15" name="Object 3"/>
          <p:cNvGraphicFramePr>
            <a:graphicFrameLocks noChangeAspect="1"/>
          </p:cNvGraphicFramePr>
          <p:nvPr/>
        </p:nvGraphicFramePr>
        <p:xfrm>
          <a:off x="1071563" y="1979613"/>
          <a:ext cx="3792537" cy="1193800"/>
        </p:xfrm>
        <a:graphic>
          <a:graphicData uri="http://schemas.openxmlformats.org/presentationml/2006/ole">
            <p:oleObj spid="_x0000_s296970" name="Equation" r:id="rId4" imgW="1612800" imgH="507960" progId="Equation.DSMT4">
              <p:embed/>
            </p:oleObj>
          </a:graphicData>
        </a:graphic>
      </p:graphicFrame>
      <p:graphicFrame>
        <p:nvGraphicFramePr>
          <p:cNvPr id="16" name="Object 3"/>
          <p:cNvGraphicFramePr>
            <a:graphicFrameLocks noChangeAspect="1"/>
          </p:cNvGraphicFramePr>
          <p:nvPr/>
        </p:nvGraphicFramePr>
        <p:xfrm>
          <a:off x="5564188" y="1905000"/>
          <a:ext cx="2863850" cy="1343025"/>
        </p:xfrm>
        <a:graphic>
          <a:graphicData uri="http://schemas.openxmlformats.org/presentationml/2006/ole">
            <p:oleObj spid="_x0000_s296971" name="Equation" r:id="rId5" imgW="1218960" imgH="571320" progId="Equation.DSMT4">
              <p:embed/>
            </p:oleObj>
          </a:graphicData>
        </a:graphic>
      </p:graphicFrame>
      <p:graphicFrame>
        <p:nvGraphicFramePr>
          <p:cNvPr id="296972" name="Object 3"/>
          <p:cNvGraphicFramePr>
            <a:graphicFrameLocks noChangeAspect="1"/>
          </p:cNvGraphicFramePr>
          <p:nvPr/>
        </p:nvGraphicFramePr>
        <p:xfrm>
          <a:off x="893786" y="3851284"/>
          <a:ext cx="3175000" cy="863600"/>
        </p:xfrm>
        <a:graphic>
          <a:graphicData uri="http://schemas.openxmlformats.org/presentationml/2006/ole">
            <p:oleObj spid="_x0000_s296972" name="Equation" r:id="rId6" imgW="1587240" imgH="431640" progId="Equation.DSMT4">
              <p:embed/>
            </p:oleObj>
          </a:graphicData>
        </a:graphic>
      </p:graphicFrame>
      <p:graphicFrame>
        <p:nvGraphicFramePr>
          <p:cNvPr id="17" name="Object 3"/>
          <p:cNvGraphicFramePr>
            <a:graphicFrameLocks noChangeAspect="1"/>
          </p:cNvGraphicFramePr>
          <p:nvPr/>
        </p:nvGraphicFramePr>
        <p:xfrm>
          <a:off x="893786" y="4772036"/>
          <a:ext cx="7137400" cy="863600"/>
        </p:xfrm>
        <a:graphic>
          <a:graphicData uri="http://schemas.openxmlformats.org/presentationml/2006/ole">
            <p:oleObj spid="_x0000_s296973" name="Equation" r:id="rId7" imgW="3568680" imgH="431640" progId="Equation.DSMT4">
              <p:embed/>
            </p:oleObj>
          </a:graphicData>
        </a:graphic>
      </p:graphicFrame>
      <p:graphicFrame>
        <p:nvGraphicFramePr>
          <p:cNvPr id="18" name="Object 3"/>
          <p:cNvGraphicFramePr>
            <a:graphicFrameLocks noChangeAspect="1"/>
          </p:cNvGraphicFramePr>
          <p:nvPr/>
        </p:nvGraphicFramePr>
        <p:xfrm>
          <a:off x="893786" y="5829320"/>
          <a:ext cx="7035800" cy="457200"/>
        </p:xfrm>
        <a:graphic>
          <a:graphicData uri="http://schemas.openxmlformats.org/presentationml/2006/ole">
            <p:oleObj spid="_x0000_s296974" name="Equation" r:id="rId8" imgW="3517560" imgH="228600" progId="Equation.DSMT4">
              <p:embed/>
            </p:oleObj>
          </a:graphicData>
        </a:graphic>
      </p:graphicFrame>
      <p:sp>
        <p:nvSpPr>
          <p:cNvPr id="21" name="مربع نص 20"/>
          <p:cNvSpPr txBox="1"/>
          <p:nvPr/>
        </p:nvSpPr>
        <p:spPr>
          <a:xfrm>
            <a:off x="4143372" y="357166"/>
            <a:ext cx="471490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solidFill>
                  <a:srgbClr val="7030A0"/>
                </a:solidFill>
                <a:cs typeface="Simplified Arabic" pitchFamily="2" charset="-78"/>
              </a:rPr>
              <a:t>تعطى ممانعة الحمولة بالعلاقة التالية :</a:t>
            </a:r>
          </a:p>
        </p:txBody>
      </p:sp>
      <p:sp>
        <p:nvSpPr>
          <p:cNvPr id="22" name="مربع نص 21"/>
          <p:cNvSpPr txBox="1"/>
          <p:nvPr/>
        </p:nvSpPr>
        <p:spPr>
          <a:xfrm>
            <a:off x="2285984" y="3334408"/>
            <a:ext cx="650085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solidFill>
                  <a:srgbClr val="7030A0"/>
                </a:solidFill>
                <a:cs typeface="Simplified Arabic" pitchFamily="2" charset="-78"/>
              </a:rPr>
              <a:t>ويعطى منشور </a:t>
            </a:r>
            <a:r>
              <a:rPr lang="ar-SY" sz="2800" b="1" dirty="0" err="1" smtClean="0">
                <a:solidFill>
                  <a:srgbClr val="7030A0"/>
                </a:solidFill>
                <a:cs typeface="Simplified Arabic" pitchFamily="2" charset="-78"/>
              </a:rPr>
              <a:t>فوريية</a:t>
            </a:r>
            <a:r>
              <a:rPr lang="ar-SY" sz="2800" b="1" dirty="0" smtClean="0">
                <a:solidFill>
                  <a:srgbClr val="7030A0"/>
                </a:solidFill>
                <a:cs typeface="Simplified Arabic" pitchFamily="2" charset="-78"/>
              </a:rPr>
              <a:t> لجهد الحمولة بالعلاقة التالية:</a:t>
            </a:r>
          </a:p>
        </p:txBody>
      </p:sp>
      <p:sp>
        <p:nvSpPr>
          <p:cNvPr id="11" name="عنصر نائب لرقم الشريحة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85</a:t>
            </a:fld>
            <a:endParaRPr lang="ar-SY" dirty="0"/>
          </a:p>
        </p:txBody>
      </p:sp>
      <p:sp>
        <p:nvSpPr>
          <p:cNvPr id="12" name="عنصر نائب للتاريخ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13" name="عنصر نائب للتذييل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969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6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جدول 1"/>
          <p:cNvGraphicFramePr>
            <a:graphicFrameLocks noGrp="1"/>
          </p:cNvGraphicFramePr>
          <p:nvPr/>
        </p:nvGraphicFramePr>
        <p:xfrm>
          <a:off x="1690710" y="1571612"/>
          <a:ext cx="6096000" cy="3017520"/>
        </p:xfrm>
        <a:graphic>
          <a:graphicData uri="http://schemas.openxmlformats.org/drawingml/2006/table">
            <a:tbl>
              <a:tblPr rtl="1" firstRow="1" bandRow="1">
                <a:tableStyleId>{BC89EF96-8CEA-46FF-86C4-4CE0E7609802}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 smtClean="0"/>
                        <a:t>q</a:t>
                      </a:r>
                      <a:endParaRPr lang="ar-SY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Y" sz="2800" dirty="0" smtClean="0">
                          <a:latin typeface="+mj-lt"/>
                          <a:sym typeface="Symbol"/>
                        </a:rPr>
                        <a:t></a:t>
                      </a:r>
                    </a:p>
                    <a:p>
                      <a:pPr algn="ctr" rtl="1"/>
                      <a:r>
                        <a:rPr lang="ar-SY" sz="2800" dirty="0" smtClean="0">
                          <a:sym typeface="Symbol"/>
                        </a:rPr>
                        <a:t> </a:t>
                      </a:r>
                      <a:r>
                        <a:rPr lang="en-US" sz="2400" dirty="0" err="1" smtClean="0">
                          <a:sym typeface="Symbol"/>
                        </a:rPr>
                        <a:t>rad</a:t>
                      </a:r>
                      <a:r>
                        <a:rPr lang="en-US" sz="2400" dirty="0" smtClean="0">
                          <a:sym typeface="Symbol"/>
                        </a:rPr>
                        <a:t>/s</a:t>
                      </a:r>
                      <a:endParaRPr lang="ar-SY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 smtClean="0">
                          <a:cs typeface="+mj-cs"/>
                        </a:rPr>
                        <a:t>|Z|</a:t>
                      </a:r>
                      <a:endParaRPr lang="ar-SY" sz="2400" dirty="0" smtClean="0">
                        <a:cs typeface="+mj-cs"/>
                      </a:endParaRPr>
                    </a:p>
                    <a:p>
                      <a:pPr algn="ctr" rtl="1"/>
                      <a:r>
                        <a:rPr lang="en-US" sz="2400" dirty="0" smtClean="0">
                          <a:sym typeface="Symbol"/>
                        </a:rPr>
                        <a:t></a:t>
                      </a:r>
                      <a:endParaRPr lang="ar-SY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Y" sz="2400" dirty="0" smtClean="0">
                          <a:sym typeface="Symbol"/>
                        </a:rPr>
                        <a:t></a:t>
                      </a:r>
                    </a:p>
                    <a:p>
                      <a:pPr algn="ctr" rtl="1"/>
                      <a:r>
                        <a:rPr lang="en-US" sz="2400" dirty="0" smtClean="0">
                          <a:sym typeface="Symbol"/>
                        </a:rPr>
                        <a:t>deg</a:t>
                      </a:r>
                      <a:endParaRPr lang="ar-SY" sz="2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 smtClean="0"/>
                        <a:t>1</a:t>
                      </a:r>
                      <a:endParaRPr lang="ar-SY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 smtClean="0"/>
                        <a:t>2</a:t>
                      </a:r>
                      <a:r>
                        <a:rPr lang="en-US" sz="2800" dirty="0" smtClean="0">
                          <a:sym typeface="Symbol"/>
                        </a:rPr>
                        <a:t>60</a:t>
                      </a:r>
                      <a:endParaRPr lang="ar-SY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 smtClean="0"/>
                        <a:t>15.47</a:t>
                      </a:r>
                      <a:endParaRPr lang="ar-SY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 smtClean="0"/>
                        <a:t>-49.7</a:t>
                      </a:r>
                      <a:endParaRPr lang="ar-SY" sz="28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 smtClean="0"/>
                        <a:t>3</a:t>
                      </a:r>
                      <a:endParaRPr lang="ar-SY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2</a:t>
                      </a:r>
                      <a:r>
                        <a:rPr lang="en-US" sz="2800" dirty="0" smtClean="0">
                          <a:sym typeface="Symbol"/>
                        </a:rPr>
                        <a:t>603</a:t>
                      </a:r>
                      <a:endParaRPr lang="ar-SY" sz="2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 smtClean="0"/>
                        <a:t>29.48</a:t>
                      </a:r>
                      <a:endParaRPr lang="ar-SY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 smtClean="0"/>
                        <a:t>70</a:t>
                      </a:r>
                      <a:endParaRPr lang="ar-SY" sz="28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 smtClean="0"/>
                        <a:t>5</a:t>
                      </a:r>
                      <a:endParaRPr lang="ar-SY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2</a:t>
                      </a:r>
                      <a:r>
                        <a:rPr lang="en-US" sz="2800" dirty="0" smtClean="0">
                          <a:sym typeface="Symbol"/>
                        </a:rPr>
                        <a:t>605</a:t>
                      </a:r>
                      <a:endParaRPr lang="ar-SY" sz="2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 smtClean="0"/>
                        <a:t>55.5</a:t>
                      </a:r>
                      <a:endParaRPr lang="ar-SY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 smtClean="0"/>
                        <a:t>79.6</a:t>
                      </a:r>
                      <a:endParaRPr lang="ar-SY" sz="28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 smtClean="0"/>
                        <a:t>7</a:t>
                      </a:r>
                      <a:endParaRPr lang="ar-SY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2</a:t>
                      </a:r>
                      <a:r>
                        <a:rPr lang="en-US" sz="2800" dirty="0" smtClean="0">
                          <a:sym typeface="Symbol"/>
                        </a:rPr>
                        <a:t>607</a:t>
                      </a:r>
                      <a:endParaRPr lang="ar-SY" sz="2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 smtClean="0"/>
                        <a:t>80.4</a:t>
                      </a:r>
                      <a:endParaRPr lang="ar-SY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 smtClean="0"/>
                        <a:t>82.8</a:t>
                      </a:r>
                      <a:endParaRPr lang="ar-SY" sz="28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297986" name="Object 3"/>
          <p:cNvGraphicFramePr>
            <a:graphicFrameLocks noChangeAspect="1"/>
          </p:cNvGraphicFramePr>
          <p:nvPr/>
        </p:nvGraphicFramePr>
        <p:xfrm>
          <a:off x="500034" y="428625"/>
          <a:ext cx="8251825" cy="536575"/>
        </p:xfrm>
        <a:graphic>
          <a:graphicData uri="http://schemas.openxmlformats.org/presentationml/2006/ole">
            <p:oleObj spid="_x0000_s297986" name="Equation" r:id="rId3" imgW="3517560" imgH="228600" progId="Equation.DSMT4">
              <p:embed/>
            </p:oleObj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71604" y="5357826"/>
          <a:ext cx="5859462" cy="1076325"/>
        </p:xfrm>
        <a:graphic>
          <a:graphicData uri="http://schemas.openxmlformats.org/presentationml/2006/ole">
            <p:oleObj spid="_x0000_s297987" name="Equation" r:id="rId4" imgW="2489040" imgH="457200" progId="Equation.DSMT4">
              <p:embed/>
            </p:oleObj>
          </a:graphicData>
        </a:graphic>
      </p:graphicFrame>
      <p:sp>
        <p:nvSpPr>
          <p:cNvPr id="7" name="مربع نص 6"/>
          <p:cNvSpPr txBox="1"/>
          <p:nvPr/>
        </p:nvSpPr>
        <p:spPr>
          <a:xfrm>
            <a:off x="3071802" y="976954"/>
            <a:ext cx="571504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solidFill>
                  <a:srgbClr val="7030A0"/>
                </a:solidFill>
                <a:cs typeface="Simplified Arabic" pitchFamily="2" charset="-78"/>
              </a:rPr>
              <a:t>يحسب </a:t>
            </a:r>
            <a:r>
              <a:rPr lang="ar-SY" sz="2800" b="1" dirty="0" err="1" smtClean="0">
                <a:solidFill>
                  <a:srgbClr val="7030A0"/>
                </a:solidFill>
                <a:cs typeface="Simplified Arabic" pitchFamily="2" charset="-78"/>
              </a:rPr>
              <a:t>مطال</a:t>
            </a:r>
            <a:r>
              <a:rPr lang="ar-SY" sz="2800" b="1" dirty="0" smtClean="0">
                <a:solidFill>
                  <a:srgbClr val="7030A0"/>
                </a:solidFill>
                <a:cs typeface="Simplified Arabic" pitchFamily="2" charset="-78"/>
              </a:rPr>
              <a:t> وزاوية الحمولة وفقاً للترددات:  </a:t>
            </a:r>
          </a:p>
        </p:txBody>
      </p:sp>
      <p:sp>
        <p:nvSpPr>
          <p:cNvPr id="8" name="مربع نص 7"/>
          <p:cNvSpPr txBox="1"/>
          <p:nvPr/>
        </p:nvSpPr>
        <p:spPr>
          <a:xfrm>
            <a:off x="3000364" y="4691730"/>
            <a:ext cx="571504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solidFill>
                  <a:srgbClr val="7030A0"/>
                </a:solidFill>
                <a:cs typeface="Simplified Arabic" pitchFamily="2" charset="-78"/>
              </a:rPr>
              <a:t>عندها تعطى معادلة التيار بالشكل التالي:</a:t>
            </a:r>
          </a:p>
        </p:txBody>
      </p:sp>
      <p:sp>
        <p:nvSpPr>
          <p:cNvPr id="9" name="عنصر نائب لرقم الشريحة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86</a:t>
            </a:fld>
            <a:endParaRPr lang="ar-SY" dirty="0"/>
          </a:p>
        </p:txBody>
      </p:sp>
      <p:sp>
        <p:nvSpPr>
          <p:cNvPr id="10" name="عنصر نائب للتاريخ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11" name="عنصر نائب للتذييل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9010" name="Object 3"/>
          <p:cNvGraphicFramePr>
            <a:graphicFrameLocks noChangeAspect="1"/>
          </p:cNvGraphicFramePr>
          <p:nvPr/>
        </p:nvGraphicFramePr>
        <p:xfrm>
          <a:off x="1643042" y="3214686"/>
          <a:ext cx="6056313" cy="715963"/>
        </p:xfrm>
        <a:graphic>
          <a:graphicData uri="http://schemas.openxmlformats.org/presentationml/2006/ole">
            <p:oleObj spid="_x0000_s299010" name="Equation" r:id="rId3" imgW="2577960" imgH="304560" progId="Equation.DSMT4">
              <p:embed/>
            </p:oleObj>
          </a:graphicData>
        </a:graphic>
      </p:graphicFrame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2000232" y="4071942"/>
          <a:ext cx="5618163" cy="1076325"/>
        </p:xfrm>
        <a:graphic>
          <a:graphicData uri="http://schemas.openxmlformats.org/presentationml/2006/ole">
            <p:oleObj spid="_x0000_s299011" name="Equation" r:id="rId4" imgW="2387520" imgH="457200" progId="Equation.DSMT4">
              <p:embed/>
            </p:oleObj>
          </a:graphicData>
        </a:graphic>
      </p:graphicFrame>
      <p:graphicFrame>
        <p:nvGraphicFramePr>
          <p:cNvPr id="299015" name="Object 3"/>
          <p:cNvGraphicFramePr>
            <a:graphicFrameLocks noChangeAspect="1"/>
          </p:cNvGraphicFramePr>
          <p:nvPr/>
        </p:nvGraphicFramePr>
        <p:xfrm>
          <a:off x="3357554" y="1785926"/>
          <a:ext cx="3317875" cy="985838"/>
        </p:xfrm>
        <a:graphic>
          <a:graphicData uri="http://schemas.openxmlformats.org/presentationml/2006/ole">
            <p:oleObj spid="_x0000_s299015" name="Equation" r:id="rId5" imgW="1409400" imgH="419040" progId="Equation.DSMT4">
              <p:embed/>
            </p:oleObj>
          </a:graphicData>
        </a:graphic>
      </p:graphicFrame>
      <p:graphicFrame>
        <p:nvGraphicFramePr>
          <p:cNvPr id="299017" name="Object 9"/>
          <p:cNvGraphicFramePr>
            <a:graphicFrameLocks noChangeAspect="1"/>
          </p:cNvGraphicFramePr>
          <p:nvPr/>
        </p:nvGraphicFramePr>
        <p:xfrm>
          <a:off x="1642269" y="285728"/>
          <a:ext cx="5859462" cy="1076325"/>
        </p:xfrm>
        <a:graphic>
          <a:graphicData uri="http://schemas.openxmlformats.org/presentationml/2006/ole">
            <p:oleObj spid="_x0000_s299017" name="Equation" r:id="rId6" imgW="2489040" imgH="457200" progId="Equation.DSMT4">
              <p:embed/>
            </p:oleObj>
          </a:graphicData>
        </a:graphic>
      </p:graphicFrame>
      <p:sp>
        <p:nvSpPr>
          <p:cNvPr id="10" name="مربع نص 9"/>
          <p:cNvSpPr txBox="1"/>
          <p:nvPr/>
        </p:nvSpPr>
        <p:spPr>
          <a:xfrm>
            <a:off x="3071802" y="1405582"/>
            <a:ext cx="571504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solidFill>
                  <a:srgbClr val="7030A0"/>
                </a:solidFill>
                <a:cs typeface="Simplified Arabic" pitchFamily="2" charset="-78"/>
              </a:rPr>
              <a:t>القيمة الفعالة للمركبة الأساسية لتيار الحمولة :</a:t>
            </a:r>
          </a:p>
        </p:txBody>
      </p:sp>
      <p:sp>
        <p:nvSpPr>
          <p:cNvPr id="11" name="مربع نص 10"/>
          <p:cNvSpPr txBox="1"/>
          <p:nvPr/>
        </p:nvSpPr>
        <p:spPr>
          <a:xfrm>
            <a:off x="785786" y="2714620"/>
            <a:ext cx="800105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solidFill>
                  <a:srgbClr val="7030A0"/>
                </a:solidFill>
                <a:cs typeface="Simplified Arabic" pitchFamily="2" charset="-78"/>
              </a:rPr>
              <a:t>القيمة الفعالة لتيار الحمولة </a:t>
            </a:r>
            <a:r>
              <a:rPr lang="ar-SY" sz="2800" b="1" dirty="0" smtClean="0">
                <a:solidFill>
                  <a:srgbClr val="7030A0"/>
                </a:solidFill>
                <a:cs typeface="Simplified Arabic" pitchFamily="2" charset="-78"/>
                <a:sym typeface="Symbol"/>
              </a:rPr>
              <a:t>انطلاقاً من العلاقة المستنتجة</a:t>
            </a:r>
            <a:r>
              <a:rPr lang="ar-SY" sz="2800" b="1" dirty="0" smtClean="0">
                <a:solidFill>
                  <a:srgbClr val="7030A0"/>
                </a:solidFill>
                <a:cs typeface="Simplified Arabic" pitchFamily="2" charset="-78"/>
              </a:rPr>
              <a:t> :</a:t>
            </a:r>
          </a:p>
        </p:txBody>
      </p:sp>
      <p:sp>
        <p:nvSpPr>
          <p:cNvPr id="8" name="عنصر نائب لرقم الشريحة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87</a:t>
            </a:fld>
            <a:endParaRPr lang="ar-SY" dirty="0"/>
          </a:p>
        </p:txBody>
      </p:sp>
      <p:sp>
        <p:nvSpPr>
          <p:cNvPr id="9" name="عنصر نائب للتاريخ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12" name="عنصر نائب للتذييل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  <p:graphicFrame>
        <p:nvGraphicFramePr>
          <p:cNvPr id="13" name="Object 3"/>
          <p:cNvGraphicFramePr>
            <a:graphicFrameLocks noChangeAspect="1"/>
          </p:cNvGraphicFramePr>
          <p:nvPr/>
        </p:nvGraphicFramePr>
        <p:xfrm>
          <a:off x="1227164" y="5443538"/>
          <a:ext cx="7202488" cy="1046162"/>
        </p:xfrm>
        <a:graphic>
          <a:graphicData uri="http://schemas.openxmlformats.org/presentationml/2006/ole">
            <p:oleObj spid="_x0000_s299018" name="Equation" r:id="rId7" imgW="3060360" imgH="444240" progId="Equation.DSMT4">
              <p:embed/>
            </p:oleObj>
          </a:graphicData>
        </a:graphic>
      </p:graphicFrame>
      <p:sp>
        <p:nvSpPr>
          <p:cNvPr id="14" name="مربع نص 13"/>
          <p:cNvSpPr txBox="1"/>
          <p:nvPr/>
        </p:nvSpPr>
        <p:spPr>
          <a:xfrm>
            <a:off x="785786" y="5072074"/>
            <a:ext cx="800105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solidFill>
                  <a:srgbClr val="7030A0"/>
                </a:solidFill>
                <a:cs typeface="Simplified Arabic" pitchFamily="2" charset="-78"/>
              </a:rPr>
              <a:t>حساب الـ </a:t>
            </a:r>
            <a:r>
              <a:rPr lang="en-US" sz="28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THD</a:t>
            </a:r>
            <a:r>
              <a:rPr lang="ar-SY" sz="2800" b="1" dirty="0" smtClean="0">
                <a:solidFill>
                  <a:srgbClr val="7030A0"/>
                </a:solidFill>
                <a:cs typeface="Simplified Arabic" pitchFamily="2" charset="-78"/>
              </a:rPr>
              <a:t> للتيار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9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9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99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99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88</a:t>
            </a:fld>
            <a:endParaRPr lang="ar-SY" dirty="0"/>
          </a:p>
        </p:txBody>
      </p:sp>
      <p:graphicFrame>
        <p:nvGraphicFramePr>
          <p:cNvPr id="397315" name="Object 3"/>
          <p:cNvGraphicFramePr>
            <a:graphicFrameLocks noChangeAspect="1"/>
          </p:cNvGraphicFramePr>
          <p:nvPr/>
        </p:nvGraphicFramePr>
        <p:xfrm>
          <a:off x="1643042" y="428604"/>
          <a:ext cx="5857875" cy="1076325"/>
        </p:xfrm>
        <a:graphic>
          <a:graphicData uri="http://schemas.openxmlformats.org/presentationml/2006/ole">
            <p:oleObj spid="_x0000_s397315" name="Equation" r:id="rId3" imgW="2489040" imgH="457200" progId="Equation.DSMT4">
              <p:embed/>
            </p:oleObj>
          </a:graphicData>
        </a:graphic>
      </p:graphicFrame>
      <p:pic>
        <p:nvPicPr>
          <p:cNvPr id="397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0588" y="1357298"/>
            <a:ext cx="7362825" cy="511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cover dir="ld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4357686" y="428604"/>
            <a:ext cx="1285884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3200" b="1" dirty="0" smtClean="0">
                <a:solidFill>
                  <a:srgbClr val="FF0000"/>
                </a:solidFill>
                <a:cs typeface="Simplified Arabic" pitchFamily="2" charset="-78"/>
              </a:rPr>
              <a:t>مسألة</a:t>
            </a:r>
            <a:endParaRPr lang="ar-SY" sz="32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3" name="مربع نص 2"/>
          <p:cNvSpPr txBox="1"/>
          <p:nvPr/>
        </p:nvSpPr>
        <p:spPr>
          <a:xfrm>
            <a:off x="357158" y="1071546"/>
            <a:ext cx="8501122" cy="526297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cs typeface="Simplified Arabic" pitchFamily="2" charset="-78"/>
              </a:rPr>
              <a:t>مبدلة قالبة مستقلة ثلاثية الطور تغذي حمولة </a:t>
            </a:r>
            <a:r>
              <a:rPr lang="ar-SY" sz="2800" b="1" dirty="0" err="1" smtClean="0">
                <a:cs typeface="Simplified Arabic" pitchFamily="2" charset="-78"/>
              </a:rPr>
              <a:t>أومية</a:t>
            </a:r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</a:rPr>
              <a:t>R = 10 </a:t>
            </a:r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 </a:t>
            </a:r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  <a:sym typeface="Symbol"/>
              </a:rPr>
              <a:t> </a:t>
            </a:r>
            <a:r>
              <a:rPr lang="ar-SY" sz="2800" b="1" dirty="0" smtClean="0">
                <a:cs typeface="Simplified Arabic" pitchFamily="2" charset="-78"/>
                <a:sym typeface="Symbol"/>
              </a:rPr>
              <a:t>فإذا كان تردد خرج المبدلة </a:t>
            </a:r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  <a:sym typeface="Symbol"/>
              </a:rPr>
              <a:t>60 Hz</a:t>
            </a:r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  <a:sym typeface="Symbol"/>
              </a:rPr>
              <a:t> </a:t>
            </a:r>
            <a:r>
              <a:rPr lang="ar-SY" sz="2800" b="1" dirty="0" smtClean="0">
                <a:cs typeface="Simplified Arabic" pitchFamily="2" charset="-78"/>
                <a:sym typeface="Symbol"/>
              </a:rPr>
              <a:t>وجهد الدخل المستمر </a:t>
            </a:r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</a:rPr>
              <a:t>220 v</a:t>
            </a:r>
            <a:r>
              <a:rPr lang="ar-SY" sz="2800" b="1" dirty="0" smtClean="0">
                <a:cs typeface="Simplified Arabic" pitchFamily="2" charset="-78"/>
              </a:rPr>
              <a:t> .</a:t>
            </a:r>
            <a:endParaRPr lang="en-US" sz="2800" b="1" dirty="0" smtClean="0">
              <a:solidFill>
                <a:srgbClr val="0070C0"/>
              </a:solidFill>
              <a:cs typeface="Simplified Arabic" pitchFamily="2" charset="-78"/>
              <a:sym typeface="Symbol"/>
            </a:endParaRPr>
          </a:p>
          <a:p>
            <a:pPr algn="just"/>
            <a:r>
              <a:rPr lang="ar-SY" sz="2800" b="1" dirty="0" smtClean="0">
                <a:cs typeface="Simplified Arabic" pitchFamily="2" charset="-78"/>
                <a:sym typeface="Symbol"/>
              </a:rPr>
              <a:t>المطلوب :</a:t>
            </a:r>
          </a:p>
          <a:p>
            <a:pPr algn="just">
              <a:buFont typeface="Arial" pitchFamily="34" charset="0"/>
              <a:buChar char="•"/>
            </a:pPr>
            <a:r>
              <a:rPr lang="ar-SY" sz="2800" b="1" dirty="0" smtClean="0">
                <a:cs typeface="Simplified Arabic" pitchFamily="2" charset="-78"/>
                <a:sym typeface="Symbol"/>
              </a:rPr>
              <a:t> كتابة صيغة جهد الخط وتيار الخط وفق </a:t>
            </a:r>
            <a:r>
              <a:rPr lang="ar-SY" sz="2800" b="1" dirty="0" err="1" smtClean="0">
                <a:cs typeface="Simplified Arabic" pitchFamily="2" charset="-78"/>
                <a:sym typeface="Symbol"/>
              </a:rPr>
              <a:t>فورييه</a:t>
            </a:r>
            <a:r>
              <a:rPr lang="ar-SY" sz="2800" b="1" dirty="0" smtClean="0">
                <a:cs typeface="Simplified Arabic" pitchFamily="2" charset="-78"/>
                <a:sym typeface="Symbol"/>
              </a:rPr>
              <a:t> (تستخدم فقط أول أربع توافقيات).</a:t>
            </a:r>
          </a:p>
          <a:p>
            <a:pPr algn="just">
              <a:buFont typeface="Arial" pitchFamily="34" charset="0"/>
              <a:buChar char="•"/>
            </a:pPr>
            <a:r>
              <a:rPr lang="ar-SY" sz="2800" b="1" dirty="0" smtClean="0">
                <a:cs typeface="Simplified Arabic" pitchFamily="2" charset="-78"/>
                <a:sym typeface="Symbol"/>
              </a:rPr>
              <a:t> حساب القيمة الفعالة لجهد الخط وجهد الطور.</a:t>
            </a:r>
          </a:p>
          <a:p>
            <a:pPr algn="just">
              <a:buFont typeface="Arial" pitchFamily="34" charset="0"/>
              <a:buChar char="•"/>
            </a:pPr>
            <a:r>
              <a:rPr lang="ar-SY" sz="2800" b="1" dirty="0" smtClean="0">
                <a:cs typeface="Simplified Arabic" pitchFamily="2" charset="-78"/>
                <a:sym typeface="Symbol"/>
              </a:rPr>
              <a:t> حساب القيمة الفعالة للمركبة الأساسية لكل من جهد الخط وجهد الطور.</a:t>
            </a:r>
          </a:p>
          <a:p>
            <a:pPr algn="just">
              <a:buFont typeface="Arial" pitchFamily="34" charset="0"/>
              <a:buChar char="•"/>
            </a:pPr>
            <a:r>
              <a:rPr lang="ar-SY" sz="2800" b="1" dirty="0" smtClean="0">
                <a:cs typeface="Simplified Arabic" pitchFamily="2" charset="-78"/>
                <a:sym typeface="Symbol"/>
              </a:rPr>
              <a:t> حساب </a:t>
            </a:r>
            <a:r>
              <a:rPr lang="ar-SY" sz="2800" b="1" dirty="0" err="1" smtClean="0">
                <a:cs typeface="Simplified Arabic" pitchFamily="2" charset="-78"/>
                <a:sym typeface="Symbol"/>
              </a:rPr>
              <a:t>الـ</a:t>
            </a:r>
            <a:r>
              <a:rPr lang="ar-SY" sz="2800" b="1" dirty="0" smtClean="0">
                <a:cs typeface="Simplified Arabic" pitchFamily="2" charset="-78"/>
                <a:sym typeface="Symbol"/>
              </a:rPr>
              <a:t> </a:t>
            </a:r>
            <a:r>
              <a:rPr lang="en-US" sz="2800" b="1" dirty="0" smtClean="0">
                <a:cs typeface="Simplified Arabic" pitchFamily="2" charset="-78"/>
                <a:sym typeface="Symbol"/>
              </a:rPr>
              <a:t>THD</a:t>
            </a:r>
            <a:r>
              <a:rPr lang="ar-SY" sz="2800" b="1" dirty="0" smtClean="0">
                <a:cs typeface="Simplified Arabic" pitchFamily="2" charset="-78"/>
                <a:sym typeface="Symbol"/>
              </a:rPr>
              <a:t> لجهد الخط.</a:t>
            </a:r>
          </a:p>
          <a:p>
            <a:pPr algn="just">
              <a:buFont typeface="Arial" pitchFamily="34" charset="0"/>
              <a:buChar char="•"/>
            </a:pPr>
            <a:r>
              <a:rPr lang="ar-SY" sz="2800" b="1" dirty="0" smtClean="0">
                <a:cs typeface="Simplified Arabic" pitchFamily="2" charset="-78"/>
                <a:sym typeface="Symbol"/>
              </a:rPr>
              <a:t> حساب القيمة الفعالة لتيار الطور – الاستطاعة الفعالة المستهلكة في الحمولة – التيار الوسطي لمنبع التغذية – القيمة الوسطية لتيار الترانزستور.</a:t>
            </a:r>
            <a:endParaRPr lang="ar-SY" sz="2800" b="1" dirty="0" smtClean="0">
              <a:cs typeface="Simplified Arabic" pitchFamily="2" charset="-78"/>
            </a:endParaRPr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89</a:t>
            </a:fld>
            <a:endParaRPr lang="ar-SY" dirty="0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9</a:t>
            </a:fld>
            <a:endParaRPr lang="ar-SY" dirty="0"/>
          </a:p>
        </p:txBody>
      </p:sp>
      <p:sp>
        <p:nvSpPr>
          <p:cNvPr id="5" name="مربع نص 4"/>
          <p:cNvSpPr txBox="1"/>
          <p:nvPr/>
        </p:nvSpPr>
        <p:spPr>
          <a:xfrm>
            <a:off x="1000100" y="428604"/>
            <a:ext cx="7143800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</a:rPr>
              <a:t>المرشحات الفعالة</a:t>
            </a:r>
          </a:p>
          <a:p>
            <a:pPr algn="ctr"/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</a:rPr>
              <a:t>Active Filters</a:t>
            </a:r>
            <a:endParaRPr lang="ar-SY" sz="2800" b="1" dirty="0" smtClean="0">
              <a:solidFill>
                <a:srgbClr val="0070C0"/>
              </a:solidFill>
              <a:cs typeface="Simplified Arabic" pitchFamily="2" charset="-78"/>
            </a:endParaRPr>
          </a:p>
        </p:txBody>
      </p:sp>
      <p:pic>
        <p:nvPicPr>
          <p:cNvPr id="6" name="صورة 5" descr="active_fil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5984" y="1382466"/>
            <a:ext cx="4760976" cy="3118104"/>
          </a:xfrm>
          <a:prstGeom prst="rect">
            <a:avLst/>
          </a:prstGeom>
        </p:spPr>
      </p:pic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مربع نص 2"/>
          <p:cNvSpPr txBox="1"/>
          <p:nvPr/>
        </p:nvSpPr>
        <p:spPr>
          <a:xfrm>
            <a:off x="214282" y="500042"/>
            <a:ext cx="8715436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</a:rPr>
              <a:t>R = 10 </a:t>
            </a:r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 </a:t>
            </a:r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  <a:sym typeface="Symbol"/>
              </a:rPr>
              <a:t> </a:t>
            </a:r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  <a:sym typeface="Symbol"/>
              </a:rPr>
              <a:t>,</a:t>
            </a:r>
            <a:r>
              <a:rPr lang="ar-SY" sz="2800" b="1" dirty="0" smtClean="0">
                <a:cs typeface="Simplified Arabic" pitchFamily="2" charset="-78"/>
                <a:sym typeface="Symbol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cs typeface="Simplified Arabic" pitchFamily="2" charset="-78"/>
                <a:sym typeface="Symbol"/>
              </a:rPr>
              <a:t>f</a:t>
            </a:r>
            <a:r>
              <a:rPr lang="en-US" sz="2800" b="1" baseline="-25000" dirty="0" err="1" smtClean="0">
                <a:solidFill>
                  <a:srgbClr val="0070C0"/>
                </a:solidFill>
                <a:cs typeface="Simplified Arabic" pitchFamily="2" charset="-78"/>
                <a:sym typeface="Symbol"/>
              </a:rPr>
              <a:t>out</a:t>
            </a:r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  <a:sym typeface="Symbol"/>
              </a:rPr>
              <a:t>=60 Hz</a:t>
            </a:r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  <a:sym typeface="Symbol"/>
              </a:rPr>
              <a:t> </a:t>
            </a:r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  <a:sym typeface="Symbol"/>
              </a:rPr>
              <a:t>U</a:t>
            </a:r>
            <a:r>
              <a:rPr lang="en-US" sz="2800" b="1" baseline="-25000" dirty="0" smtClean="0">
                <a:solidFill>
                  <a:srgbClr val="0070C0"/>
                </a:solidFill>
                <a:cs typeface="Simplified Arabic" pitchFamily="2" charset="-78"/>
                <a:sym typeface="Symbol"/>
              </a:rPr>
              <a:t>S</a:t>
            </a:r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  <a:sym typeface="Symbol"/>
              </a:rPr>
              <a:t>=</a:t>
            </a:r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</a:rPr>
              <a:t>220 v ,</a:t>
            </a:r>
            <a:endParaRPr lang="ar-SY" sz="2800" b="1" dirty="0" smtClean="0">
              <a:cs typeface="Simplified Arabic" pitchFamily="2" charset="-78"/>
              <a:sym typeface="Symbol"/>
            </a:endParaRPr>
          </a:p>
          <a:p>
            <a:pPr algn="just"/>
            <a:r>
              <a:rPr lang="ar-SY" sz="2800" b="1" dirty="0" smtClean="0">
                <a:solidFill>
                  <a:srgbClr val="00B050"/>
                </a:solidFill>
                <a:cs typeface="Simplified Arabic" pitchFamily="2" charset="-78"/>
                <a:sym typeface="Symbol"/>
              </a:rPr>
              <a:t>كتابة صيغة جهد الخط وتيار الخط وفق </a:t>
            </a:r>
            <a:r>
              <a:rPr lang="ar-SY" sz="2800" b="1" dirty="0" err="1" smtClean="0">
                <a:solidFill>
                  <a:srgbClr val="00B050"/>
                </a:solidFill>
                <a:cs typeface="Simplified Arabic" pitchFamily="2" charset="-78"/>
                <a:sym typeface="Symbol"/>
              </a:rPr>
              <a:t>فورييه</a:t>
            </a:r>
            <a:r>
              <a:rPr lang="ar-SY" sz="2800" b="1" dirty="0" smtClean="0">
                <a:solidFill>
                  <a:srgbClr val="00B050"/>
                </a:solidFill>
                <a:cs typeface="Simplified Arabic" pitchFamily="2" charset="-78"/>
                <a:sym typeface="Symbol"/>
              </a:rPr>
              <a:t> (تستخدم فقط أول </a:t>
            </a:r>
            <a:r>
              <a:rPr lang="en-US" sz="2800" b="1" dirty="0" smtClean="0">
                <a:solidFill>
                  <a:srgbClr val="00B050"/>
                </a:solidFill>
                <a:cs typeface="Simplified Arabic" pitchFamily="2" charset="-78"/>
                <a:sym typeface="Symbol"/>
              </a:rPr>
              <a:t>4</a:t>
            </a:r>
            <a:r>
              <a:rPr lang="ar-SY" sz="2800" b="1" dirty="0" smtClean="0">
                <a:solidFill>
                  <a:srgbClr val="00B050"/>
                </a:solidFill>
                <a:cs typeface="Simplified Arabic" pitchFamily="2" charset="-78"/>
                <a:sym typeface="Symbol"/>
              </a:rPr>
              <a:t> </a:t>
            </a:r>
            <a:r>
              <a:rPr lang="ar-SY" sz="2800" b="1" smtClean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توافقيات):</a:t>
            </a:r>
            <a:endParaRPr lang="ar-SY" sz="2800" b="1" dirty="0" smtClean="0">
              <a:solidFill>
                <a:srgbClr val="00B050"/>
              </a:solidFill>
              <a:cs typeface="Simplified Arabic" pitchFamily="2" charset="-78"/>
              <a:sym typeface="Symbol"/>
            </a:endParaRPr>
          </a:p>
        </p:txBody>
      </p:sp>
      <p:sp>
        <p:nvSpPr>
          <p:cNvPr id="4" name="مربع نص 3"/>
          <p:cNvSpPr txBox="1"/>
          <p:nvPr/>
        </p:nvSpPr>
        <p:spPr>
          <a:xfrm>
            <a:off x="4357686" y="-71462"/>
            <a:ext cx="1285884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3200" b="1" dirty="0" smtClean="0">
                <a:solidFill>
                  <a:srgbClr val="FF0000"/>
                </a:solidFill>
                <a:cs typeface="Simplified Arabic" pitchFamily="2" charset="-78"/>
              </a:rPr>
              <a:t>الحل</a:t>
            </a:r>
            <a:endParaRPr lang="ar-SY" sz="32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graphicFrame>
        <p:nvGraphicFramePr>
          <p:cNvPr id="307202" name="Object 3"/>
          <p:cNvGraphicFramePr>
            <a:graphicFrameLocks noChangeAspect="1"/>
          </p:cNvGraphicFramePr>
          <p:nvPr/>
        </p:nvGraphicFramePr>
        <p:xfrm>
          <a:off x="1643042" y="1785926"/>
          <a:ext cx="6081712" cy="1042988"/>
        </p:xfrm>
        <a:graphic>
          <a:graphicData uri="http://schemas.openxmlformats.org/presentationml/2006/ole">
            <p:oleObj spid="_x0000_s307202" name="Equation" r:id="rId3" imgW="2590560" imgH="444240" progId="Equation.DSMT4">
              <p:embed/>
            </p:oleObj>
          </a:graphicData>
        </a:graphic>
      </p:graphicFrame>
      <p:graphicFrame>
        <p:nvGraphicFramePr>
          <p:cNvPr id="307203" name="Object 3"/>
          <p:cNvGraphicFramePr>
            <a:graphicFrameLocks noChangeAspect="1"/>
          </p:cNvGraphicFramePr>
          <p:nvPr/>
        </p:nvGraphicFramePr>
        <p:xfrm>
          <a:off x="285750" y="2928938"/>
          <a:ext cx="8594725" cy="906462"/>
        </p:xfrm>
        <a:graphic>
          <a:graphicData uri="http://schemas.openxmlformats.org/presentationml/2006/ole">
            <p:oleObj spid="_x0000_s307203" name="Equation" r:id="rId4" imgW="3733560" imgH="393480" progId="Equation.DSMT4">
              <p:embed/>
            </p:oleObj>
          </a:graphicData>
        </a:graphic>
      </p:graphicFrame>
      <p:graphicFrame>
        <p:nvGraphicFramePr>
          <p:cNvPr id="307204" name="Object 4"/>
          <p:cNvGraphicFramePr>
            <a:graphicFrameLocks noChangeAspect="1"/>
          </p:cNvGraphicFramePr>
          <p:nvPr/>
        </p:nvGraphicFramePr>
        <p:xfrm>
          <a:off x="1785918" y="5392755"/>
          <a:ext cx="5661025" cy="536575"/>
        </p:xfrm>
        <a:graphic>
          <a:graphicData uri="http://schemas.openxmlformats.org/presentationml/2006/ole">
            <p:oleObj spid="_x0000_s307204" name="Equation" r:id="rId5" imgW="2412720" imgH="228600" progId="Equation.DSMT4">
              <p:embed/>
            </p:oleObj>
          </a:graphicData>
        </a:graphic>
      </p:graphicFrame>
      <p:graphicFrame>
        <p:nvGraphicFramePr>
          <p:cNvPr id="307205" name="Object 5"/>
          <p:cNvGraphicFramePr>
            <a:graphicFrameLocks noChangeAspect="1"/>
          </p:cNvGraphicFramePr>
          <p:nvPr/>
        </p:nvGraphicFramePr>
        <p:xfrm>
          <a:off x="1741488" y="6000768"/>
          <a:ext cx="6553200" cy="536575"/>
        </p:xfrm>
        <a:graphic>
          <a:graphicData uri="http://schemas.openxmlformats.org/presentationml/2006/ole">
            <p:oleObj spid="_x0000_s307205" name="Equation" r:id="rId6" imgW="2793960" imgH="228600" progId="Equation.DSMT4">
              <p:embed/>
            </p:oleObj>
          </a:graphicData>
        </a:graphic>
      </p:graphicFrame>
      <p:sp>
        <p:nvSpPr>
          <p:cNvPr id="8" name="عنصر نائب لرقم الشريحة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90</a:t>
            </a:fld>
            <a:endParaRPr lang="ar-SY" dirty="0"/>
          </a:p>
        </p:txBody>
      </p:sp>
      <p:sp>
        <p:nvSpPr>
          <p:cNvPr id="9" name="عنصر نائب للتاريخ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10" name="عنصر نائب للتذييل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  <p:sp>
        <p:nvSpPr>
          <p:cNvPr id="11" name="مربع نص 10"/>
          <p:cNvSpPr txBox="1"/>
          <p:nvPr/>
        </p:nvSpPr>
        <p:spPr>
          <a:xfrm>
            <a:off x="500034" y="3834474"/>
            <a:ext cx="835824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cs typeface="Simplified Arabic" pitchFamily="2" charset="-78"/>
              </a:rPr>
              <a:t>في الحمل </a:t>
            </a:r>
            <a:r>
              <a:rPr lang="ar-SY" sz="2800" b="1" dirty="0" err="1" smtClean="0">
                <a:cs typeface="Simplified Arabic" pitchFamily="2" charset="-78"/>
              </a:rPr>
              <a:t>النجمي</a:t>
            </a:r>
            <a:r>
              <a:rPr lang="ar-SY" sz="2800" b="1" dirty="0" smtClean="0">
                <a:cs typeface="Simplified Arabic" pitchFamily="2" charset="-78"/>
              </a:rPr>
              <a:t>: تيار الخط = تيار الطور = </a:t>
            </a:r>
            <a:r>
              <a:rPr lang="ar-SY" sz="2800" b="1" smtClean="0">
                <a:cs typeface="Simplified Arabic" pitchFamily="2" charset="-78"/>
              </a:rPr>
              <a:t>جهد الطور\المقاومة</a:t>
            </a:r>
            <a:endParaRPr lang="ar-SY" sz="2800" b="1" dirty="0" smtClean="0">
              <a:cs typeface="Simplified Arabic" pitchFamily="2" charset="-78"/>
              <a:sym typeface="Symbol"/>
            </a:endParaRPr>
          </a:p>
        </p:txBody>
      </p:sp>
      <p:sp>
        <p:nvSpPr>
          <p:cNvPr id="12" name="مربع نص 11"/>
          <p:cNvSpPr txBox="1"/>
          <p:nvPr/>
        </p:nvSpPr>
        <p:spPr>
          <a:xfrm>
            <a:off x="285720" y="4500570"/>
            <a:ext cx="8572560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solidFill>
                  <a:srgbClr val="7030A0"/>
                </a:solidFill>
                <a:cs typeface="Simplified Arabic" pitchFamily="2" charset="-78"/>
              </a:rPr>
              <a:t>يوجد علاقة بين منشور </a:t>
            </a:r>
            <a:r>
              <a:rPr lang="ar-SY" sz="2800" b="1" dirty="0" err="1" smtClean="0">
                <a:solidFill>
                  <a:srgbClr val="7030A0"/>
                </a:solidFill>
                <a:cs typeface="Simplified Arabic" pitchFamily="2" charset="-78"/>
              </a:rPr>
              <a:t>فورييه</a:t>
            </a:r>
            <a:r>
              <a:rPr lang="ar-SY" sz="2800" b="1" dirty="0" smtClean="0">
                <a:solidFill>
                  <a:srgbClr val="7030A0"/>
                </a:solidFill>
                <a:cs typeface="Simplified Arabic" pitchFamily="2" charset="-78"/>
              </a:rPr>
              <a:t> لجهد الخط ومنشور </a:t>
            </a:r>
            <a:r>
              <a:rPr lang="ar-SY" sz="2800" b="1" dirty="0" err="1" smtClean="0">
                <a:solidFill>
                  <a:srgbClr val="7030A0"/>
                </a:solidFill>
                <a:cs typeface="Simplified Arabic" pitchFamily="2" charset="-78"/>
              </a:rPr>
              <a:t>فورييه</a:t>
            </a:r>
            <a:r>
              <a:rPr lang="ar-SY" sz="2800" b="1" dirty="0" smtClean="0">
                <a:solidFill>
                  <a:srgbClr val="7030A0"/>
                </a:solidFill>
                <a:cs typeface="Simplified Arabic" pitchFamily="2" charset="-78"/>
              </a:rPr>
              <a:t> لجهد الطور (مطلوب استنتاجها من الطلاب).</a:t>
            </a:r>
            <a:endParaRPr lang="ar-SY" sz="2800" b="1" dirty="0" smtClean="0">
              <a:solidFill>
                <a:srgbClr val="7030A0"/>
              </a:solidFill>
              <a:cs typeface="Simplified Arabic" pitchFamily="2" charset="-78"/>
              <a:sym typeface="Symbo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7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07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07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7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7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1000"/>
                                        <p:tgtEl>
                                          <p:spTgt spid="307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7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7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0" dur="1000"/>
                                        <p:tgtEl>
                                          <p:spTgt spid="307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ربع نص 3"/>
          <p:cNvSpPr txBox="1"/>
          <p:nvPr/>
        </p:nvSpPr>
        <p:spPr>
          <a:xfrm>
            <a:off x="1000100" y="1214422"/>
            <a:ext cx="1071570" cy="81047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800" b="1" dirty="0" err="1" smtClean="0">
                <a:solidFill>
                  <a:srgbClr val="0070C0"/>
                </a:solidFill>
                <a:sym typeface="Symbol"/>
              </a:rPr>
              <a:t>v</a:t>
            </a:r>
            <a:r>
              <a:rPr lang="en-US" sz="2800" b="1" baseline="-25000" dirty="0" err="1" smtClean="0">
                <a:solidFill>
                  <a:srgbClr val="0070C0"/>
                </a:solidFill>
                <a:sym typeface="Symbol"/>
              </a:rPr>
              <a:t>Line</a:t>
            </a:r>
            <a:endParaRPr lang="en-US" sz="2800" b="1" baseline="-25000" dirty="0" smtClean="0">
              <a:solidFill>
                <a:srgbClr val="0070C0"/>
              </a:solidFill>
              <a:sym typeface="Symbol"/>
            </a:endParaRPr>
          </a:p>
          <a:p>
            <a:pPr algn="ctr" rtl="0"/>
            <a:endParaRPr lang="ar-SY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5" name="مربع نص 4"/>
          <p:cNvSpPr txBox="1"/>
          <p:nvPr/>
        </p:nvSpPr>
        <p:spPr>
          <a:xfrm>
            <a:off x="1000100" y="3857628"/>
            <a:ext cx="1071570" cy="81047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800" b="1" dirty="0" err="1" smtClean="0">
                <a:solidFill>
                  <a:srgbClr val="FF0000"/>
                </a:solidFill>
                <a:sym typeface="Symbol"/>
              </a:rPr>
              <a:t>v</a:t>
            </a:r>
            <a:r>
              <a:rPr lang="en-US" sz="2800" b="1" baseline="-25000" dirty="0" err="1" smtClean="0">
                <a:solidFill>
                  <a:srgbClr val="FF0000"/>
                </a:solidFill>
                <a:sym typeface="Symbol"/>
              </a:rPr>
              <a:t>ph</a:t>
            </a:r>
            <a:endParaRPr lang="en-US" sz="2800" b="1" baseline="-25000" dirty="0" smtClean="0">
              <a:solidFill>
                <a:srgbClr val="FF0000"/>
              </a:solidFill>
              <a:sym typeface="Symbol"/>
            </a:endParaRPr>
          </a:p>
          <a:p>
            <a:pPr algn="ctr" rtl="0"/>
            <a:endParaRPr lang="ar-SY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6" name="مربع نص 5"/>
          <p:cNvSpPr txBox="1"/>
          <p:nvPr/>
        </p:nvSpPr>
        <p:spPr>
          <a:xfrm>
            <a:off x="1000100" y="5429264"/>
            <a:ext cx="1071570" cy="81047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800" b="1" dirty="0" err="1" smtClean="0">
                <a:solidFill>
                  <a:srgbClr val="00B050"/>
                </a:solidFill>
                <a:sym typeface="Symbol"/>
              </a:rPr>
              <a:t>i</a:t>
            </a:r>
            <a:r>
              <a:rPr lang="en-US" sz="2800" b="1" baseline="-25000" dirty="0" err="1" smtClean="0">
                <a:solidFill>
                  <a:srgbClr val="00B050"/>
                </a:solidFill>
                <a:sym typeface="Symbol"/>
              </a:rPr>
              <a:t>ph</a:t>
            </a:r>
            <a:endParaRPr lang="en-US" sz="2800" b="1" baseline="-25000" dirty="0" smtClean="0">
              <a:solidFill>
                <a:srgbClr val="00B050"/>
              </a:solidFill>
              <a:sym typeface="Symbol"/>
            </a:endParaRPr>
          </a:p>
          <a:p>
            <a:pPr algn="ctr" rtl="0"/>
            <a:endParaRPr lang="ar-SY" sz="2800" b="1" baseline="-25000" dirty="0">
              <a:solidFill>
                <a:srgbClr val="00B050"/>
              </a:solidFill>
            </a:endParaRPr>
          </a:p>
        </p:txBody>
      </p:sp>
      <p:pic>
        <p:nvPicPr>
          <p:cNvPr id="319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5984" y="928670"/>
            <a:ext cx="5000660" cy="5643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مربع نص 7"/>
          <p:cNvSpPr txBox="1"/>
          <p:nvPr/>
        </p:nvSpPr>
        <p:spPr>
          <a:xfrm>
            <a:off x="7108049" y="1571612"/>
            <a:ext cx="50006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800" b="1" dirty="0" smtClean="0">
                <a:sym typeface="Symbol"/>
              </a:rPr>
              <a:t></a:t>
            </a:r>
            <a:endParaRPr lang="ar-SY" sz="2800" b="1" baseline="-25000" dirty="0"/>
          </a:p>
        </p:txBody>
      </p:sp>
      <p:sp>
        <p:nvSpPr>
          <p:cNvPr id="9" name="مربع نص 8"/>
          <p:cNvSpPr txBox="1"/>
          <p:nvPr/>
        </p:nvSpPr>
        <p:spPr>
          <a:xfrm>
            <a:off x="7108049" y="3786190"/>
            <a:ext cx="50006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800" b="1" dirty="0" smtClean="0">
                <a:sym typeface="Symbol"/>
              </a:rPr>
              <a:t></a:t>
            </a:r>
            <a:endParaRPr lang="ar-SY" sz="2800" b="1" baseline="-25000" dirty="0"/>
          </a:p>
        </p:txBody>
      </p:sp>
      <p:sp>
        <p:nvSpPr>
          <p:cNvPr id="10" name="مربع نص 9"/>
          <p:cNvSpPr txBox="1"/>
          <p:nvPr/>
        </p:nvSpPr>
        <p:spPr>
          <a:xfrm>
            <a:off x="7108049" y="5429264"/>
            <a:ext cx="50006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800" b="1" dirty="0" smtClean="0">
                <a:sym typeface="Symbol"/>
              </a:rPr>
              <a:t></a:t>
            </a:r>
            <a:endParaRPr lang="ar-SY" sz="2800" b="1" baseline="-25000" dirty="0"/>
          </a:p>
        </p:txBody>
      </p:sp>
      <p:sp>
        <p:nvSpPr>
          <p:cNvPr id="11" name="عنصر نائب لرقم الشريحة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91</a:t>
            </a:fld>
            <a:endParaRPr lang="ar-SY" dirty="0"/>
          </a:p>
        </p:txBody>
      </p:sp>
      <p:sp>
        <p:nvSpPr>
          <p:cNvPr id="12" name="عنصر نائب للتاريخ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13" name="عنصر نائب للتذييل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  <p:sp>
        <p:nvSpPr>
          <p:cNvPr id="14" name="مربع نص 13"/>
          <p:cNvSpPr txBox="1"/>
          <p:nvPr/>
        </p:nvSpPr>
        <p:spPr>
          <a:xfrm>
            <a:off x="214282" y="428604"/>
            <a:ext cx="871543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solidFill>
                  <a:srgbClr val="7030A0"/>
                </a:solidFill>
                <a:cs typeface="Simplified Arabic" pitchFamily="2" charset="-78"/>
                <a:sym typeface="Symbol"/>
              </a:rPr>
              <a:t>منحنيات جهد الخط – جهد الطور – تيار الطور من أجل أول </a:t>
            </a:r>
            <a:r>
              <a:rPr lang="en-US" sz="28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4</a:t>
            </a:r>
            <a:r>
              <a:rPr lang="ar-SY" sz="2800" b="1" dirty="0" smtClean="0">
                <a:solidFill>
                  <a:srgbClr val="7030A0"/>
                </a:solidFill>
                <a:cs typeface="Simplified Arabic" pitchFamily="2" charset="-78"/>
                <a:sym typeface="Symbol"/>
              </a:rPr>
              <a:t> توافقيات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1062" name="Object 6"/>
          <p:cNvGraphicFramePr>
            <a:graphicFrameLocks noChangeAspect="1"/>
          </p:cNvGraphicFramePr>
          <p:nvPr/>
        </p:nvGraphicFramePr>
        <p:xfrm>
          <a:off x="1857356" y="1428736"/>
          <a:ext cx="5668962" cy="1044575"/>
        </p:xfrm>
        <a:graphic>
          <a:graphicData uri="http://schemas.openxmlformats.org/presentationml/2006/ole">
            <p:oleObj spid="_x0000_s301062" name="Equation" r:id="rId3" imgW="2412720" imgH="444240" progId="Equation.DSMT4">
              <p:embed/>
            </p:oleObj>
          </a:graphicData>
        </a:graphic>
      </p:graphicFrame>
      <p:graphicFrame>
        <p:nvGraphicFramePr>
          <p:cNvPr id="301064" name="Object 8"/>
          <p:cNvGraphicFramePr>
            <a:graphicFrameLocks noChangeAspect="1"/>
          </p:cNvGraphicFramePr>
          <p:nvPr/>
        </p:nvGraphicFramePr>
        <p:xfrm>
          <a:off x="1857356" y="2571744"/>
          <a:ext cx="5581650" cy="1014412"/>
        </p:xfrm>
        <a:graphic>
          <a:graphicData uri="http://schemas.openxmlformats.org/presentationml/2006/ole">
            <p:oleObj spid="_x0000_s301064" name="Equation" r:id="rId4" imgW="2374560" imgH="431640" progId="Equation.DSMT4">
              <p:embed/>
            </p:oleObj>
          </a:graphicData>
        </a:graphic>
      </p:graphicFrame>
      <p:sp>
        <p:nvSpPr>
          <p:cNvPr id="8" name="مربع نص 7"/>
          <p:cNvSpPr txBox="1"/>
          <p:nvPr/>
        </p:nvSpPr>
        <p:spPr>
          <a:xfrm>
            <a:off x="4357686" y="-71462"/>
            <a:ext cx="1285884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3200" b="1" dirty="0" smtClean="0">
                <a:solidFill>
                  <a:srgbClr val="FF0000"/>
                </a:solidFill>
                <a:cs typeface="Simplified Arabic" pitchFamily="2" charset="-78"/>
              </a:rPr>
              <a:t>الحل</a:t>
            </a:r>
            <a:endParaRPr lang="ar-SY" sz="32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9" name="مربع نص 8"/>
          <p:cNvSpPr txBox="1"/>
          <p:nvPr/>
        </p:nvSpPr>
        <p:spPr>
          <a:xfrm>
            <a:off x="428596" y="500042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</a:rPr>
              <a:t>R = 10 </a:t>
            </a:r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 </a:t>
            </a:r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  <a:sym typeface="Symbol"/>
              </a:rPr>
              <a:t> </a:t>
            </a:r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  <a:sym typeface="Symbol"/>
              </a:rPr>
              <a:t>,</a:t>
            </a:r>
            <a:r>
              <a:rPr lang="ar-SY" sz="2800" b="1" dirty="0" smtClean="0">
                <a:cs typeface="Simplified Arabic" pitchFamily="2" charset="-78"/>
                <a:sym typeface="Symbol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cs typeface="Simplified Arabic" pitchFamily="2" charset="-78"/>
                <a:sym typeface="Symbol"/>
              </a:rPr>
              <a:t>f</a:t>
            </a:r>
            <a:r>
              <a:rPr lang="en-US" sz="2800" b="1" baseline="-25000" dirty="0" err="1" smtClean="0">
                <a:solidFill>
                  <a:srgbClr val="0070C0"/>
                </a:solidFill>
                <a:cs typeface="Simplified Arabic" pitchFamily="2" charset="-78"/>
                <a:sym typeface="Symbol"/>
              </a:rPr>
              <a:t>out</a:t>
            </a:r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  <a:sym typeface="Symbol"/>
              </a:rPr>
              <a:t>=60 Hz</a:t>
            </a:r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  <a:sym typeface="Symbol"/>
              </a:rPr>
              <a:t> </a:t>
            </a:r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  <a:sym typeface="Symbol"/>
              </a:rPr>
              <a:t>U</a:t>
            </a:r>
            <a:r>
              <a:rPr lang="en-US" sz="2800" b="1" baseline="-25000" dirty="0" smtClean="0">
                <a:solidFill>
                  <a:srgbClr val="0070C0"/>
                </a:solidFill>
                <a:cs typeface="Simplified Arabic" pitchFamily="2" charset="-78"/>
                <a:sym typeface="Symbol"/>
              </a:rPr>
              <a:t>S</a:t>
            </a:r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  <a:sym typeface="Symbol"/>
              </a:rPr>
              <a:t>=</a:t>
            </a:r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</a:rPr>
              <a:t>220 v ,</a:t>
            </a:r>
            <a:endParaRPr lang="ar-SY" sz="2800" b="1" dirty="0" smtClean="0">
              <a:cs typeface="Simplified Arabic" pitchFamily="2" charset="-78"/>
              <a:sym typeface="Symbol"/>
            </a:endParaRPr>
          </a:p>
          <a:p>
            <a:pPr algn="ctr"/>
            <a:r>
              <a:rPr lang="ar-SY" sz="2800" b="1" dirty="0" smtClean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حساب القيمة الفعالة لجهد الخط وجهد الطور</a:t>
            </a:r>
          </a:p>
        </p:txBody>
      </p:sp>
      <p:sp>
        <p:nvSpPr>
          <p:cNvPr id="10" name="مربع نص 9"/>
          <p:cNvSpPr txBox="1"/>
          <p:nvPr/>
        </p:nvSpPr>
        <p:spPr>
          <a:xfrm>
            <a:off x="428596" y="3643314"/>
            <a:ext cx="835824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حساب القيمة الفعالة للمركبة الأساسية لكل من جهد الخط وجهد الطور</a:t>
            </a:r>
          </a:p>
        </p:txBody>
      </p:sp>
      <p:graphicFrame>
        <p:nvGraphicFramePr>
          <p:cNvPr id="301065" name="Object 9"/>
          <p:cNvGraphicFramePr>
            <a:graphicFrameLocks noChangeAspect="1"/>
          </p:cNvGraphicFramePr>
          <p:nvPr/>
        </p:nvGraphicFramePr>
        <p:xfrm>
          <a:off x="2000232" y="4214818"/>
          <a:ext cx="5746750" cy="922337"/>
        </p:xfrm>
        <a:graphic>
          <a:graphicData uri="http://schemas.openxmlformats.org/presentationml/2006/ole">
            <p:oleObj spid="_x0000_s301065" name="Equation" r:id="rId5" imgW="2450880" imgH="393480" progId="Equation.DSMT4">
              <p:embed/>
            </p:oleObj>
          </a:graphicData>
        </a:graphic>
      </p:graphicFrame>
      <p:graphicFrame>
        <p:nvGraphicFramePr>
          <p:cNvPr id="301066" name="Object 4"/>
          <p:cNvGraphicFramePr>
            <a:graphicFrameLocks noChangeAspect="1"/>
          </p:cNvGraphicFramePr>
          <p:nvPr/>
        </p:nvGraphicFramePr>
        <p:xfrm>
          <a:off x="2085994" y="5214950"/>
          <a:ext cx="5200650" cy="925512"/>
        </p:xfrm>
        <a:graphic>
          <a:graphicData uri="http://schemas.openxmlformats.org/presentationml/2006/ole">
            <p:oleObj spid="_x0000_s301066" name="Equation" r:id="rId6" imgW="2209680" imgH="393480" progId="Equation.DSMT4">
              <p:embed/>
            </p:oleObj>
          </a:graphicData>
        </a:graphic>
      </p:graphicFrame>
      <p:sp>
        <p:nvSpPr>
          <p:cNvPr id="11" name="عنصر نائب لرقم الشريحة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92</a:t>
            </a:fld>
            <a:endParaRPr lang="ar-SY" dirty="0"/>
          </a:p>
        </p:txBody>
      </p:sp>
      <p:sp>
        <p:nvSpPr>
          <p:cNvPr id="12" name="عنصر نائب للتاريخ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13" name="عنصر نائب للتذييل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1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1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0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1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1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0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10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10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30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1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1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1000"/>
                                        <p:tgtEl>
                                          <p:spTgt spid="30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2086" name="Object 6"/>
          <p:cNvGraphicFramePr>
            <a:graphicFrameLocks noChangeAspect="1"/>
          </p:cNvGraphicFramePr>
          <p:nvPr/>
        </p:nvGraphicFramePr>
        <p:xfrm>
          <a:off x="1714480" y="1357298"/>
          <a:ext cx="6118225" cy="1042987"/>
        </p:xfrm>
        <a:graphic>
          <a:graphicData uri="http://schemas.openxmlformats.org/presentationml/2006/ole">
            <p:oleObj spid="_x0000_s302086" name="Equation" r:id="rId3" imgW="2603160" imgH="444240" progId="Equation.DSMT4">
              <p:embed/>
            </p:oleObj>
          </a:graphicData>
        </a:graphic>
      </p:graphicFrame>
      <p:sp>
        <p:nvSpPr>
          <p:cNvPr id="12" name="مربع نص 11"/>
          <p:cNvSpPr txBox="1"/>
          <p:nvPr/>
        </p:nvSpPr>
        <p:spPr>
          <a:xfrm>
            <a:off x="428596" y="428604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</a:rPr>
              <a:t>R = 10 </a:t>
            </a:r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 </a:t>
            </a:r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  <a:sym typeface="Symbol"/>
              </a:rPr>
              <a:t> </a:t>
            </a:r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  <a:sym typeface="Symbol"/>
              </a:rPr>
              <a:t>,</a:t>
            </a:r>
            <a:r>
              <a:rPr lang="ar-SY" sz="2800" b="1" dirty="0" smtClean="0">
                <a:cs typeface="Simplified Arabic" pitchFamily="2" charset="-78"/>
                <a:sym typeface="Symbol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cs typeface="Simplified Arabic" pitchFamily="2" charset="-78"/>
                <a:sym typeface="Symbol"/>
              </a:rPr>
              <a:t>f</a:t>
            </a:r>
            <a:r>
              <a:rPr lang="en-US" sz="2800" b="1" baseline="-25000" dirty="0" err="1" smtClean="0">
                <a:solidFill>
                  <a:srgbClr val="0070C0"/>
                </a:solidFill>
                <a:cs typeface="Simplified Arabic" pitchFamily="2" charset="-78"/>
                <a:sym typeface="Symbol"/>
              </a:rPr>
              <a:t>out</a:t>
            </a:r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  <a:sym typeface="Symbol"/>
              </a:rPr>
              <a:t>=60 Hz</a:t>
            </a:r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  <a:sym typeface="Symbol"/>
              </a:rPr>
              <a:t> </a:t>
            </a:r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  <a:sym typeface="Symbol"/>
              </a:rPr>
              <a:t>U</a:t>
            </a:r>
            <a:r>
              <a:rPr lang="en-US" sz="2800" b="1" baseline="-25000" dirty="0" smtClean="0">
                <a:solidFill>
                  <a:srgbClr val="0070C0"/>
                </a:solidFill>
                <a:cs typeface="Simplified Arabic" pitchFamily="2" charset="-78"/>
                <a:sym typeface="Symbol"/>
              </a:rPr>
              <a:t>S</a:t>
            </a:r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  <a:sym typeface="Symbol"/>
              </a:rPr>
              <a:t>=</a:t>
            </a:r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</a:rPr>
              <a:t>220 v ,</a:t>
            </a:r>
            <a:endParaRPr lang="ar-SY" sz="2800" b="1" dirty="0" smtClean="0">
              <a:solidFill>
                <a:srgbClr val="00B050"/>
              </a:solidFill>
              <a:cs typeface="Simplified Arabic" pitchFamily="2" charset="-78"/>
              <a:sym typeface="Symbol"/>
            </a:endParaRPr>
          </a:p>
          <a:p>
            <a:pPr algn="ctr"/>
            <a:r>
              <a:rPr lang="ar-SY" sz="2800" b="1" dirty="0" smtClean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حساب </a:t>
            </a:r>
            <a:r>
              <a:rPr lang="ar-SY" sz="2800" b="1" dirty="0" err="1" smtClean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الـ</a:t>
            </a:r>
            <a:r>
              <a:rPr lang="ar-SY" sz="2800" b="1" dirty="0" smtClean="0">
                <a:solidFill>
                  <a:srgbClr val="00B050"/>
                </a:solidFill>
                <a:cs typeface="Simplified Arabic" pitchFamily="2" charset="-78"/>
                <a:sym typeface="Symbol"/>
              </a:rPr>
              <a:t> </a:t>
            </a:r>
            <a:r>
              <a:rPr lang="en-US" sz="2800" b="1" dirty="0" smtClean="0">
                <a:solidFill>
                  <a:srgbClr val="00B050"/>
                </a:solidFill>
                <a:cs typeface="Simplified Arabic" pitchFamily="2" charset="-78"/>
                <a:sym typeface="Symbol"/>
              </a:rPr>
              <a:t>THD</a:t>
            </a:r>
            <a:r>
              <a:rPr lang="ar-SY" sz="2800" b="1" dirty="0" smtClean="0">
                <a:solidFill>
                  <a:srgbClr val="00B050"/>
                </a:solidFill>
                <a:cs typeface="Simplified Arabic" pitchFamily="2" charset="-78"/>
                <a:sym typeface="Symbol"/>
              </a:rPr>
              <a:t> لجهد الخط</a:t>
            </a:r>
          </a:p>
        </p:txBody>
      </p:sp>
      <p:sp>
        <p:nvSpPr>
          <p:cNvPr id="13" name="مربع نص 12"/>
          <p:cNvSpPr txBox="1"/>
          <p:nvPr/>
        </p:nvSpPr>
        <p:spPr>
          <a:xfrm>
            <a:off x="428596" y="3500438"/>
            <a:ext cx="835824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حساب القيمة الفعالة لتيار الطور</a:t>
            </a:r>
          </a:p>
        </p:txBody>
      </p:sp>
      <p:graphicFrame>
        <p:nvGraphicFramePr>
          <p:cNvPr id="302092" name="Object 12"/>
          <p:cNvGraphicFramePr>
            <a:graphicFrameLocks noChangeAspect="1"/>
          </p:cNvGraphicFramePr>
          <p:nvPr/>
        </p:nvGraphicFramePr>
        <p:xfrm>
          <a:off x="1500166" y="4071942"/>
          <a:ext cx="6464300" cy="985837"/>
        </p:xfrm>
        <a:graphic>
          <a:graphicData uri="http://schemas.openxmlformats.org/presentationml/2006/ole">
            <p:oleObj spid="_x0000_s302092" name="Equation" r:id="rId4" imgW="2743200" imgH="419040" progId="Equation.DSMT4">
              <p:embed/>
            </p:oleObj>
          </a:graphicData>
        </a:graphic>
      </p:graphicFrame>
      <p:graphicFrame>
        <p:nvGraphicFramePr>
          <p:cNvPr id="14" name="Object 6"/>
          <p:cNvGraphicFramePr>
            <a:graphicFrameLocks noChangeAspect="1"/>
          </p:cNvGraphicFramePr>
          <p:nvPr/>
        </p:nvGraphicFramePr>
        <p:xfrm>
          <a:off x="1733576" y="2428868"/>
          <a:ext cx="6481762" cy="925512"/>
        </p:xfrm>
        <a:graphic>
          <a:graphicData uri="http://schemas.openxmlformats.org/presentationml/2006/ole">
            <p:oleObj spid="_x0000_s302093" name="Equation" r:id="rId5" imgW="2755800" imgH="393480" progId="Equation.DSMT4">
              <p:embed/>
            </p:oleObj>
          </a:graphicData>
        </a:graphic>
      </p:graphicFrame>
      <p:sp>
        <p:nvSpPr>
          <p:cNvPr id="15" name="مربع نص 14"/>
          <p:cNvSpPr txBox="1"/>
          <p:nvPr/>
        </p:nvSpPr>
        <p:spPr>
          <a:xfrm>
            <a:off x="428596" y="5143512"/>
            <a:ext cx="835824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الاستطاعة الفعالة المستهلكة في الحمولة</a:t>
            </a:r>
          </a:p>
        </p:txBody>
      </p:sp>
      <p:graphicFrame>
        <p:nvGraphicFramePr>
          <p:cNvPr id="302094" name="Object 14"/>
          <p:cNvGraphicFramePr>
            <a:graphicFrameLocks noChangeAspect="1"/>
          </p:cNvGraphicFramePr>
          <p:nvPr/>
        </p:nvGraphicFramePr>
        <p:xfrm>
          <a:off x="928662" y="5786438"/>
          <a:ext cx="7762875" cy="568325"/>
        </p:xfrm>
        <a:graphic>
          <a:graphicData uri="http://schemas.openxmlformats.org/presentationml/2006/ole">
            <p:oleObj spid="_x0000_s302094" name="Equation" r:id="rId6" imgW="3288960" imgH="241200" progId="Equation.DSMT4">
              <p:embed/>
            </p:oleObj>
          </a:graphicData>
        </a:graphic>
      </p:graphicFrame>
      <p:sp>
        <p:nvSpPr>
          <p:cNvPr id="9" name="عنصر نائب لرقم الشريحة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93</a:t>
            </a:fld>
            <a:endParaRPr lang="ar-SY" dirty="0"/>
          </a:p>
        </p:txBody>
      </p:sp>
      <p:sp>
        <p:nvSpPr>
          <p:cNvPr id="10" name="عنصر نائب للتاريخ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11" name="عنصر نائب للتذييل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2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2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0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20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2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302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02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2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4" dur="1000"/>
                                        <p:tgtEl>
                                          <p:spTgt spid="302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94</a:t>
            </a:fld>
            <a:endParaRPr lang="ar-SY" dirty="0"/>
          </a:p>
        </p:txBody>
      </p:sp>
      <p:pic>
        <p:nvPicPr>
          <p:cNvPr id="5" name="صورة 4" descr="power2_fig2_8_2parts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08440"/>
            <a:ext cx="3629253" cy="5892394"/>
          </a:xfrm>
          <a:prstGeom prst="rect">
            <a:avLst/>
          </a:prstGeom>
        </p:spPr>
      </p:pic>
      <p:pic>
        <p:nvPicPr>
          <p:cNvPr id="6" name="صورة 5" descr="power2_fig2_7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16860" y="476672"/>
            <a:ext cx="5404836" cy="2160240"/>
          </a:xfrm>
          <a:prstGeom prst="rect">
            <a:avLst/>
          </a:prstGeom>
        </p:spPr>
      </p:pic>
      <p:graphicFrame>
        <p:nvGraphicFramePr>
          <p:cNvPr id="8" name="Object 5"/>
          <p:cNvGraphicFramePr>
            <a:graphicFrameLocks noChangeAspect="1"/>
          </p:cNvGraphicFramePr>
          <p:nvPr/>
        </p:nvGraphicFramePr>
        <p:xfrm>
          <a:off x="4139952" y="3429000"/>
          <a:ext cx="1524000" cy="1014412"/>
        </p:xfrm>
        <a:graphic>
          <a:graphicData uri="http://schemas.openxmlformats.org/presentationml/2006/ole">
            <p:oleObj spid="_x0000_s540675" name="Equation" r:id="rId5" imgW="647640" imgH="431640" progId="Equation.DSMT4">
              <p:embed/>
            </p:oleObj>
          </a:graphicData>
        </a:graphic>
      </p:graphicFrame>
      <p:graphicFrame>
        <p:nvGraphicFramePr>
          <p:cNvPr id="9" name="Object 10"/>
          <p:cNvGraphicFramePr>
            <a:graphicFrameLocks noChangeAspect="1"/>
          </p:cNvGraphicFramePr>
          <p:nvPr/>
        </p:nvGraphicFramePr>
        <p:xfrm>
          <a:off x="4211960" y="5517232"/>
          <a:ext cx="4005263" cy="925512"/>
        </p:xfrm>
        <a:graphic>
          <a:graphicData uri="http://schemas.openxmlformats.org/presentationml/2006/ole">
            <p:oleObj spid="_x0000_s540676" name="Equation" r:id="rId6" imgW="1701720" imgH="393480" progId="Equation.DSMT4">
              <p:embed/>
            </p:oleObj>
          </a:graphicData>
        </a:graphic>
      </p:graphicFrame>
      <p:sp>
        <p:nvSpPr>
          <p:cNvPr id="10" name="مربع نص 9"/>
          <p:cNvSpPr txBox="1"/>
          <p:nvPr/>
        </p:nvSpPr>
        <p:spPr>
          <a:xfrm>
            <a:off x="3965726" y="2690917"/>
            <a:ext cx="427868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التيار الوسطي لمنبع التغذية</a:t>
            </a:r>
          </a:p>
        </p:txBody>
      </p:sp>
      <p:sp>
        <p:nvSpPr>
          <p:cNvPr id="11" name="مربع نص 10"/>
          <p:cNvSpPr txBox="1"/>
          <p:nvPr/>
        </p:nvSpPr>
        <p:spPr>
          <a:xfrm>
            <a:off x="3821710" y="4801270"/>
            <a:ext cx="456671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القيمة الوسطية لتيار الترانزستور</a:t>
            </a:r>
          </a:p>
        </p:txBody>
      </p:sp>
      <p:sp>
        <p:nvSpPr>
          <p:cNvPr id="12" name="مربع نص 11"/>
          <p:cNvSpPr txBox="1"/>
          <p:nvPr/>
        </p:nvSpPr>
        <p:spPr>
          <a:xfrm>
            <a:off x="467544" y="0"/>
            <a:ext cx="835824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</a:rPr>
              <a:t>R = 10 </a:t>
            </a:r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 </a:t>
            </a:r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  <a:sym typeface="Symbol"/>
              </a:rPr>
              <a:t> </a:t>
            </a:r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  <a:sym typeface="Symbol"/>
              </a:rPr>
              <a:t>,</a:t>
            </a:r>
            <a:r>
              <a:rPr lang="ar-SY" sz="2800" b="1" dirty="0" smtClean="0">
                <a:cs typeface="Simplified Arabic" pitchFamily="2" charset="-78"/>
                <a:sym typeface="Symbol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cs typeface="Simplified Arabic" pitchFamily="2" charset="-78"/>
                <a:sym typeface="Symbol"/>
              </a:rPr>
              <a:t>f</a:t>
            </a:r>
            <a:r>
              <a:rPr lang="en-US" sz="2800" b="1" baseline="-25000" dirty="0" err="1" smtClean="0">
                <a:solidFill>
                  <a:srgbClr val="0070C0"/>
                </a:solidFill>
                <a:cs typeface="Simplified Arabic" pitchFamily="2" charset="-78"/>
                <a:sym typeface="Symbol"/>
              </a:rPr>
              <a:t>out</a:t>
            </a:r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  <a:sym typeface="Symbol"/>
              </a:rPr>
              <a:t>=60 Hz</a:t>
            </a:r>
            <a:r>
              <a:rPr lang="ar-SY" sz="2800" b="1" dirty="0" smtClean="0">
                <a:solidFill>
                  <a:srgbClr val="0070C0"/>
                </a:solidFill>
                <a:cs typeface="Simplified Arabic" pitchFamily="2" charset="-78"/>
                <a:sym typeface="Symbol"/>
              </a:rPr>
              <a:t> </a:t>
            </a:r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  <a:sym typeface="Symbol"/>
              </a:rPr>
              <a:t>U</a:t>
            </a:r>
            <a:r>
              <a:rPr lang="en-US" sz="2800" b="1" baseline="-25000" dirty="0" smtClean="0">
                <a:solidFill>
                  <a:srgbClr val="0070C0"/>
                </a:solidFill>
                <a:cs typeface="Simplified Arabic" pitchFamily="2" charset="-78"/>
                <a:sym typeface="Symbol"/>
              </a:rPr>
              <a:t>S</a:t>
            </a:r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  <a:sym typeface="Symbol"/>
              </a:rPr>
              <a:t>=</a:t>
            </a:r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</a:rPr>
              <a:t>220 v ,</a:t>
            </a:r>
            <a:endParaRPr lang="ar-SY" sz="2800" b="1" dirty="0" smtClean="0">
              <a:cs typeface="Simplified Arabic" pitchFamily="2" charset="-78"/>
              <a:sym typeface="Symbol"/>
            </a:endParaRPr>
          </a:p>
        </p:txBody>
      </p:sp>
      <p:graphicFrame>
        <p:nvGraphicFramePr>
          <p:cNvPr id="13" name="Object 5"/>
          <p:cNvGraphicFramePr>
            <a:graphicFrameLocks noChangeAspect="1"/>
          </p:cNvGraphicFramePr>
          <p:nvPr/>
        </p:nvGraphicFramePr>
        <p:xfrm>
          <a:off x="5754315" y="3433694"/>
          <a:ext cx="2778125" cy="925513"/>
        </p:xfrm>
        <a:graphic>
          <a:graphicData uri="http://schemas.openxmlformats.org/presentationml/2006/ole">
            <p:oleObj spid="_x0000_s540677" name="Equation" r:id="rId7" imgW="1180800" imgH="393480" progId="Equation.DSMT4">
              <p:embed/>
            </p:oleObj>
          </a:graphicData>
        </a:graphic>
      </p:graphicFrame>
      <p:sp>
        <p:nvSpPr>
          <p:cNvPr id="14" name="مربع نص 13">
            <a:hlinkClick r:id="rId8" action="ppaction://hlinksldjump"/>
          </p:cNvPr>
          <p:cNvSpPr txBox="1"/>
          <p:nvPr/>
        </p:nvSpPr>
        <p:spPr>
          <a:xfrm>
            <a:off x="0" y="0"/>
            <a:ext cx="864096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1200" b="1" dirty="0" smtClean="0">
                <a:cs typeface="Simplified Arabic" pitchFamily="2" charset="-78"/>
              </a:rPr>
              <a:t>عودة</a:t>
            </a:r>
            <a:endParaRPr lang="ar-SY" sz="1200" b="1" dirty="0">
              <a:cs typeface="Simplified Arabic" pitchFamily="2" charset="-78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مربع نص 2"/>
          <p:cNvSpPr txBox="1"/>
          <p:nvPr/>
        </p:nvSpPr>
        <p:spPr>
          <a:xfrm>
            <a:off x="4357686" y="428604"/>
            <a:ext cx="1285884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3200" b="1" dirty="0" smtClean="0">
                <a:solidFill>
                  <a:srgbClr val="FF0000"/>
                </a:solidFill>
                <a:cs typeface="Simplified Arabic" pitchFamily="2" charset="-78"/>
              </a:rPr>
              <a:t>مسألة</a:t>
            </a:r>
            <a:endParaRPr lang="ar-SY" sz="32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4" name="مربع نص 3"/>
          <p:cNvSpPr txBox="1"/>
          <p:nvPr/>
        </p:nvSpPr>
        <p:spPr>
          <a:xfrm>
            <a:off x="428596" y="1115027"/>
            <a:ext cx="8358246" cy="48320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smtClean="0">
                <a:cs typeface="Simplified Arabic" pitchFamily="2" charset="-78"/>
              </a:rPr>
              <a:t>مبدلة قالبة مستقلة </a:t>
            </a:r>
            <a:r>
              <a:rPr lang="ar-SY" sz="2800" b="1" dirty="0" err="1" smtClean="0">
                <a:cs typeface="Simplified Arabic" pitchFamily="2" charset="-78"/>
              </a:rPr>
              <a:t>جسرية</a:t>
            </a:r>
            <a:r>
              <a:rPr lang="ar-SY" sz="2800" b="1" dirty="0" smtClean="0">
                <a:cs typeface="Simplified Arabic" pitchFamily="2" charset="-78"/>
              </a:rPr>
              <a:t> أحادية الطور تغذي حمولة </a:t>
            </a:r>
            <a:r>
              <a:rPr lang="ar-SY" sz="2800" b="1" dirty="0" err="1" smtClean="0">
                <a:cs typeface="Simplified Arabic" pitchFamily="2" charset="-78"/>
              </a:rPr>
              <a:t>أومية</a:t>
            </a:r>
            <a:r>
              <a:rPr lang="ar-SY" sz="2800" b="1" dirty="0" smtClean="0">
                <a:cs typeface="Simplified Arabic" pitchFamily="2" charset="-78"/>
              </a:rPr>
              <a:t> صرفة </a:t>
            </a:r>
            <a:r>
              <a:rPr lang="ar-SY" sz="2800" b="1" dirty="0" smtClean="0">
                <a:cs typeface="Simplified Arabic" pitchFamily="2" charset="-78"/>
                <a:sym typeface="Symbol"/>
              </a:rPr>
              <a:t>فإذا كانت القيمة الاسمية لجهد الدخل المستمر </a:t>
            </a:r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</a:rPr>
              <a:t>220 v</a:t>
            </a:r>
            <a:r>
              <a:rPr lang="ar-SY" sz="2800" b="1" dirty="0" smtClean="0">
                <a:cs typeface="Simplified Arabic" pitchFamily="2" charset="-78"/>
              </a:rPr>
              <a:t> وكانت طريقة التحكم المستخدمة هي التعديل العرضي </a:t>
            </a:r>
            <a:r>
              <a:rPr lang="ar-SY" sz="2800" b="1" dirty="0" err="1" smtClean="0">
                <a:cs typeface="Simplified Arabic" pitchFamily="2" charset="-78"/>
              </a:rPr>
              <a:t>المطالي</a:t>
            </a:r>
            <a:r>
              <a:rPr lang="ar-SY" sz="2800" b="1" dirty="0" smtClean="0">
                <a:cs typeface="Simplified Arabic" pitchFamily="2" charset="-78"/>
              </a:rPr>
              <a:t> متعدد النبضات (</a:t>
            </a:r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</a:rPr>
              <a:t>P=5 , </a:t>
            </a:r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 = 30 </a:t>
            </a:r>
            <a:r>
              <a:rPr lang="en-US" sz="2800" b="1" baseline="30000" dirty="0" smtClean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</a:t>
            </a:r>
            <a:r>
              <a:rPr lang="ar-SY" sz="2800" b="1" dirty="0" smtClean="0">
                <a:cs typeface="Simplified Arabic" pitchFamily="2" charset="-78"/>
              </a:rPr>
              <a:t>).</a:t>
            </a:r>
            <a:endParaRPr lang="en-US" sz="2800" b="1" dirty="0" smtClean="0">
              <a:solidFill>
                <a:srgbClr val="0070C0"/>
              </a:solidFill>
              <a:cs typeface="Simplified Arabic" pitchFamily="2" charset="-78"/>
              <a:sym typeface="Symbol"/>
            </a:endParaRPr>
          </a:p>
          <a:p>
            <a:pPr algn="just"/>
            <a:r>
              <a:rPr lang="ar-SY" sz="2800" b="1" dirty="0" smtClean="0">
                <a:cs typeface="Simplified Arabic" pitchFamily="2" charset="-78"/>
                <a:sym typeface="Symbol"/>
              </a:rPr>
              <a:t>المطلوب :</a:t>
            </a:r>
          </a:p>
          <a:p>
            <a:pPr algn="just">
              <a:buFont typeface="Arial" pitchFamily="34" charset="0"/>
              <a:buChar char="•"/>
            </a:pPr>
            <a:r>
              <a:rPr lang="ar-SY" sz="2800" b="1" dirty="0" smtClean="0">
                <a:cs typeface="Simplified Arabic" pitchFamily="2" charset="-78"/>
                <a:sym typeface="Symbol"/>
              </a:rPr>
              <a:t> أحسب القيمة الفعالة لجهد الحمولة .</a:t>
            </a:r>
          </a:p>
          <a:p>
            <a:pPr algn="just">
              <a:buFont typeface="Arial" pitchFamily="34" charset="0"/>
              <a:buChar char="•"/>
            </a:pPr>
            <a:r>
              <a:rPr lang="ar-SY" sz="2800" b="1" dirty="0" smtClean="0">
                <a:cs typeface="Simplified Arabic" pitchFamily="2" charset="-78"/>
                <a:sym typeface="Symbol"/>
              </a:rPr>
              <a:t> أحسب عرض النبضة اللازم للحصول على نفس استطاعة الحمولة الفعالة إذا زاد جهد الدخل بمقدار </a:t>
            </a:r>
            <a:r>
              <a:rPr lang="en-US" sz="2800" b="1" dirty="0" smtClean="0">
                <a:cs typeface="Simplified Arabic" pitchFamily="2" charset="-78"/>
                <a:sym typeface="Symbol"/>
              </a:rPr>
              <a:t>10%</a:t>
            </a:r>
            <a:r>
              <a:rPr lang="ar-SY" sz="2800" b="1" dirty="0" smtClean="0">
                <a:cs typeface="Simplified Arabic" pitchFamily="2" charset="-78"/>
                <a:sym typeface="Symbol"/>
              </a:rPr>
              <a:t>.</a:t>
            </a:r>
          </a:p>
          <a:p>
            <a:pPr algn="just">
              <a:buFont typeface="Arial" pitchFamily="34" charset="0"/>
              <a:buChar char="•"/>
            </a:pPr>
            <a:r>
              <a:rPr lang="ar-SY" sz="2800" b="1" dirty="0" smtClean="0">
                <a:cs typeface="Simplified Arabic" pitchFamily="2" charset="-78"/>
                <a:sym typeface="Symbol"/>
              </a:rPr>
              <a:t> أحسب القيمة </a:t>
            </a:r>
            <a:r>
              <a:rPr lang="ar-SY" sz="2800" b="1" dirty="0" err="1" smtClean="0">
                <a:cs typeface="Simplified Arabic" pitchFamily="2" charset="-78"/>
                <a:sym typeface="Symbol"/>
              </a:rPr>
              <a:t>الأصغرية</a:t>
            </a:r>
            <a:r>
              <a:rPr lang="ar-SY" sz="2800" b="1" dirty="0" smtClean="0">
                <a:cs typeface="Simplified Arabic" pitchFamily="2" charset="-78"/>
                <a:sym typeface="Symbol"/>
              </a:rPr>
              <a:t> لجهد الدخل المستمر للحصول على نفس استطاعة الحمولة الفعالة إذا اعتبرنا أن عرض النبضة </a:t>
            </a:r>
            <a:r>
              <a:rPr lang="ar-SY" sz="2800" b="1" dirty="0" err="1" smtClean="0">
                <a:cs typeface="Simplified Arabic" pitchFamily="2" charset="-78"/>
                <a:sym typeface="Symbol"/>
              </a:rPr>
              <a:t>الأعظمي</a:t>
            </a:r>
            <a:r>
              <a:rPr lang="ar-SY" sz="2800" b="1" dirty="0" smtClean="0">
                <a:cs typeface="Simplified Arabic" pitchFamily="2" charset="-78"/>
                <a:sym typeface="Symbol"/>
              </a:rPr>
              <a:t> الممكن تطبيقه هو </a:t>
            </a:r>
            <a:r>
              <a:rPr lang="en-US" sz="2800" b="1" dirty="0" smtClean="0">
                <a:cs typeface="Simplified Arabic" pitchFamily="2" charset="-78"/>
                <a:sym typeface="Symbol"/>
              </a:rPr>
              <a:t>35 </a:t>
            </a:r>
            <a:r>
              <a:rPr lang="en-US" sz="2800" b="1" baseline="30000" dirty="0" smtClean="0">
                <a:cs typeface="Simplified Arabic" pitchFamily="2" charset="-78"/>
                <a:sym typeface="Symbol"/>
              </a:rPr>
              <a:t></a:t>
            </a:r>
            <a:r>
              <a:rPr lang="ar-SY" sz="2800" b="1" dirty="0" smtClean="0">
                <a:cs typeface="Simplified Arabic" pitchFamily="2" charset="-78"/>
                <a:sym typeface="Symbol"/>
              </a:rPr>
              <a:t>.</a:t>
            </a:r>
            <a:endParaRPr lang="ar-SY" sz="2800" b="1" dirty="0" smtClean="0">
              <a:cs typeface="Simplified Arabic" pitchFamily="2" charset="-78"/>
            </a:endParaRPr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95</a:t>
            </a:fld>
            <a:endParaRPr lang="ar-SY" dirty="0"/>
          </a:p>
        </p:txBody>
      </p:sp>
      <p:sp>
        <p:nvSpPr>
          <p:cNvPr id="6" name="عنصر نائب للتاريخ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7" name="عنصر نائب للتذييل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مربع نص 2"/>
          <p:cNvSpPr txBox="1"/>
          <p:nvPr/>
        </p:nvSpPr>
        <p:spPr>
          <a:xfrm>
            <a:off x="428596" y="638417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 smtClean="0">
                <a:solidFill>
                  <a:srgbClr val="0070C0"/>
                </a:solidFill>
                <a:cs typeface="Simplified Arabic" pitchFamily="2" charset="-78"/>
              </a:rPr>
              <a:t>S</a:t>
            </a:r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</a:rPr>
              <a:t>=220 v</a:t>
            </a:r>
            <a:r>
              <a:rPr lang="ar-SY" sz="2800" b="1" dirty="0" smtClean="0">
                <a:cs typeface="Simplified Arabic" pitchFamily="2" charset="-78"/>
              </a:rPr>
              <a:t> </a:t>
            </a:r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</a:rPr>
              <a:t>P=5 , </a:t>
            </a:r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 = 30 </a:t>
            </a:r>
            <a:r>
              <a:rPr lang="en-US" sz="2800" b="1" baseline="30000" dirty="0" smtClean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</a:t>
            </a:r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  <a:sym typeface="Symbol"/>
              </a:rPr>
              <a:t> ,</a:t>
            </a:r>
          </a:p>
          <a:p>
            <a:pPr algn="ctr"/>
            <a:r>
              <a:rPr lang="ar-SY" sz="2800" b="1" dirty="0" smtClean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أحسب القيمة الفعالة لجهد الحمولة</a:t>
            </a:r>
          </a:p>
        </p:txBody>
      </p:sp>
      <p:sp>
        <p:nvSpPr>
          <p:cNvPr id="4" name="مربع نص 3"/>
          <p:cNvSpPr txBox="1"/>
          <p:nvPr/>
        </p:nvSpPr>
        <p:spPr>
          <a:xfrm>
            <a:off x="4357686" y="-71462"/>
            <a:ext cx="1285884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3200" b="1" dirty="0" smtClean="0">
                <a:solidFill>
                  <a:srgbClr val="FF0000"/>
                </a:solidFill>
                <a:cs typeface="Simplified Arabic" pitchFamily="2" charset="-78"/>
              </a:rPr>
              <a:t>الحل</a:t>
            </a:r>
            <a:endParaRPr lang="ar-SY" sz="32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graphicFrame>
        <p:nvGraphicFramePr>
          <p:cNvPr id="309250" name="Object 3"/>
          <p:cNvGraphicFramePr>
            <a:graphicFrameLocks noChangeAspect="1"/>
          </p:cNvGraphicFramePr>
          <p:nvPr/>
        </p:nvGraphicFramePr>
        <p:xfrm>
          <a:off x="1928794" y="1714488"/>
          <a:ext cx="5365750" cy="1042988"/>
        </p:xfrm>
        <a:graphic>
          <a:graphicData uri="http://schemas.openxmlformats.org/presentationml/2006/ole">
            <p:oleObj spid="_x0000_s309250" name="Equation" r:id="rId3" imgW="2286000" imgH="444240" progId="Equation.DSMT4">
              <p:embed/>
            </p:oleObj>
          </a:graphicData>
        </a:graphic>
      </p:graphicFrame>
      <p:sp>
        <p:nvSpPr>
          <p:cNvPr id="6" name="مربع نص 5"/>
          <p:cNvSpPr txBox="1"/>
          <p:nvPr/>
        </p:nvSpPr>
        <p:spPr>
          <a:xfrm>
            <a:off x="428596" y="3000372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 smtClean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أحسب عرض النبضة اللازم للحصول على نفس استطاعة الحمولة الفعالة إذا زاد جهد الدخل بمقدار </a:t>
            </a:r>
            <a:r>
              <a:rPr lang="en-US" sz="2800" b="1" dirty="0" smtClean="0">
                <a:solidFill>
                  <a:srgbClr val="00B050"/>
                </a:solidFill>
                <a:cs typeface="Simplified Arabic" pitchFamily="2" charset="-78"/>
                <a:sym typeface="Symbol"/>
              </a:rPr>
              <a:t>10%</a:t>
            </a:r>
            <a:endParaRPr lang="ar-SY" sz="2800" b="1" dirty="0" smtClean="0">
              <a:solidFill>
                <a:srgbClr val="00B050"/>
              </a:solidFill>
              <a:cs typeface="Simplified Arabic" pitchFamily="2" charset="-78"/>
              <a:sym typeface="Symbol"/>
            </a:endParaRPr>
          </a:p>
        </p:txBody>
      </p:sp>
      <p:graphicFrame>
        <p:nvGraphicFramePr>
          <p:cNvPr id="309251" name="Object 3"/>
          <p:cNvGraphicFramePr>
            <a:graphicFrameLocks noChangeAspect="1"/>
          </p:cNvGraphicFramePr>
          <p:nvPr/>
        </p:nvGraphicFramePr>
        <p:xfrm>
          <a:off x="2500298" y="4214818"/>
          <a:ext cx="4278312" cy="568325"/>
        </p:xfrm>
        <a:graphic>
          <a:graphicData uri="http://schemas.openxmlformats.org/presentationml/2006/ole">
            <p:oleObj spid="_x0000_s309251" name="Equation" r:id="rId4" imgW="1815840" imgH="241200" progId="Equation.DSMT4">
              <p:embed/>
            </p:oleObj>
          </a:graphicData>
        </a:graphic>
      </p:graphicFrame>
      <p:graphicFrame>
        <p:nvGraphicFramePr>
          <p:cNvPr id="309252" name="Object 4"/>
          <p:cNvGraphicFramePr>
            <a:graphicFrameLocks noChangeAspect="1"/>
          </p:cNvGraphicFramePr>
          <p:nvPr/>
        </p:nvGraphicFramePr>
        <p:xfrm>
          <a:off x="571472" y="5110182"/>
          <a:ext cx="8212137" cy="1104900"/>
        </p:xfrm>
        <a:graphic>
          <a:graphicData uri="http://schemas.openxmlformats.org/presentationml/2006/ole">
            <p:oleObj spid="_x0000_s309252" name="Equation" r:id="rId5" imgW="3492360" imgH="469800" progId="Equation.DSMT4">
              <p:embed/>
            </p:oleObj>
          </a:graphicData>
        </a:graphic>
      </p:graphicFrame>
      <p:sp>
        <p:nvSpPr>
          <p:cNvPr id="8" name="عنصر نائب لرقم الشريحة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96</a:t>
            </a:fld>
            <a:endParaRPr lang="ar-SY" dirty="0"/>
          </a:p>
        </p:txBody>
      </p:sp>
      <p:sp>
        <p:nvSpPr>
          <p:cNvPr id="9" name="عنصر نائب للتاريخ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10" name="عنصر نائب للتذييل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9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9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09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9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9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309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9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9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309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مربع نص 2"/>
          <p:cNvSpPr txBox="1"/>
          <p:nvPr/>
        </p:nvSpPr>
        <p:spPr>
          <a:xfrm>
            <a:off x="428596" y="357166"/>
            <a:ext cx="8358246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 smtClean="0">
                <a:solidFill>
                  <a:srgbClr val="0070C0"/>
                </a:solidFill>
                <a:cs typeface="Simplified Arabic" pitchFamily="2" charset="-78"/>
              </a:rPr>
              <a:t>S</a:t>
            </a:r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</a:rPr>
              <a:t>=220 v</a:t>
            </a:r>
            <a:r>
              <a:rPr lang="ar-SY" sz="2800" b="1" dirty="0" smtClean="0">
                <a:cs typeface="Simplified Arabic" pitchFamily="2" charset="-78"/>
              </a:rPr>
              <a:t> </a:t>
            </a:r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</a:rPr>
              <a:t>P=5 , </a:t>
            </a:r>
            <a:r>
              <a:rPr lang="en-US" sz="2800" b="1" dirty="0" err="1" smtClean="0">
                <a:solidFill>
                  <a:srgbClr val="0070C0"/>
                </a:solidFill>
                <a:cs typeface="Simplified Arabic" pitchFamily="2" charset="-78"/>
                <a:sym typeface="Symbol"/>
              </a:rPr>
              <a:t>v</a:t>
            </a:r>
            <a:r>
              <a:rPr lang="en-US" sz="2800" b="1" baseline="-25000" dirty="0" err="1" smtClean="0">
                <a:solidFill>
                  <a:srgbClr val="0070C0"/>
                </a:solidFill>
                <a:cs typeface="Simplified Arabic" pitchFamily="2" charset="-78"/>
                <a:sym typeface="Symbol"/>
              </a:rPr>
              <a:t>Lrms</a:t>
            </a:r>
            <a:r>
              <a:rPr lang="en-US" sz="2800" b="1" dirty="0" smtClean="0">
                <a:solidFill>
                  <a:srgbClr val="0070C0"/>
                </a:solidFill>
                <a:cs typeface="Simplified Arabic" pitchFamily="2" charset="-78"/>
                <a:sym typeface="Symbol"/>
              </a:rPr>
              <a:t> = 200.83 v ,</a:t>
            </a:r>
            <a:endParaRPr lang="ar-SY" sz="2800" b="1" dirty="0" smtClean="0">
              <a:solidFill>
                <a:srgbClr val="0070C0"/>
              </a:solidFill>
              <a:cs typeface="Simplified Arabic" pitchFamily="2" charset="-78"/>
              <a:sym typeface="Symbol"/>
            </a:endParaRPr>
          </a:p>
          <a:p>
            <a:pPr algn="ctr"/>
            <a:r>
              <a:rPr lang="ar-SY" sz="2800" b="1" dirty="0" smtClean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أحسب القيمة </a:t>
            </a:r>
            <a:r>
              <a:rPr lang="ar-SY" sz="2800" b="1" dirty="0" err="1" smtClean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الأصغرية</a:t>
            </a:r>
            <a:r>
              <a:rPr lang="ar-SY" sz="2800" b="1" dirty="0" smtClean="0">
                <a:solidFill>
                  <a:srgbClr val="00B050"/>
                </a:solidFill>
                <a:cs typeface="Simplified Arabic" pitchFamily="2" charset="-78"/>
                <a:sym typeface="Symbol"/>
              </a:rPr>
              <a:t> </a:t>
            </a:r>
            <a:r>
              <a:rPr lang="ar-SY" sz="2800" b="1" smtClean="0">
                <a:solidFill>
                  <a:srgbClr val="00B050"/>
                </a:solidFill>
                <a:cs typeface="Simplified Arabic" pitchFamily="2" charset="-78"/>
                <a:sym typeface="Symbol"/>
              </a:rPr>
              <a:t>لجهد الدخل </a:t>
            </a:r>
            <a:r>
              <a:rPr lang="ar-SY" sz="2800" b="1" dirty="0" smtClean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المستمر إذا اعتبرنا أن عرض النبضة </a:t>
            </a:r>
            <a:r>
              <a:rPr lang="ar-SY" sz="2800" b="1" dirty="0" err="1" smtClean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الأعظمي</a:t>
            </a:r>
            <a:r>
              <a:rPr lang="ar-SY" sz="2800" b="1" dirty="0" smtClean="0">
                <a:solidFill>
                  <a:srgbClr val="00B050"/>
                </a:solidFill>
                <a:cs typeface="Simplified Arabic" pitchFamily="2" charset="-78"/>
                <a:sym typeface="Symbol"/>
              </a:rPr>
              <a:t> الممكن هو </a:t>
            </a:r>
            <a:r>
              <a:rPr lang="en-US" sz="2800" b="1" dirty="0" smtClean="0">
                <a:solidFill>
                  <a:srgbClr val="00B050"/>
                </a:solidFill>
                <a:cs typeface="Simplified Arabic" pitchFamily="2" charset="-78"/>
                <a:sym typeface="Symbol"/>
              </a:rPr>
              <a:t>35 </a:t>
            </a:r>
            <a:r>
              <a:rPr lang="en-US" sz="2800" b="1" baseline="30000" dirty="0" smtClean="0">
                <a:solidFill>
                  <a:srgbClr val="00B050"/>
                </a:solidFill>
                <a:cs typeface="Simplified Arabic" pitchFamily="2" charset="-78"/>
                <a:sym typeface="Symbol"/>
              </a:rPr>
              <a:t></a:t>
            </a:r>
            <a:endParaRPr lang="en-US" sz="2800" b="1" dirty="0" smtClean="0">
              <a:solidFill>
                <a:srgbClr val="0070C0"/>
              </a:solidFill>
              <a:cs typeface="Simplified Arabic" pitchFamily="2" charset="-78"/>
              <a:sym typeface="Symbol"/>
            </a:endParaRPr>
          </a:p>
        </p:txBody>
      </p:sp>
      <p:sp>
        <p:nvSpPr>
          <p:cNvPr id="4" name="مربع نص 3"/>
          <p:cNvSpPr txBox="1"/>
          <p:nvPr/>
        </p:nvSpPr>
        <p:spPr>
          <a:xfrm>
            <a:off x="4357686" y="-71462"/>
            <a:ext cx="1285884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3200" b="1" dirty="0" smtClean="0">
                <a:solidFill>
                  <a:srgbClr val="FF0000"/>
                </a:solidFill>
                <a:cs typeface="Simplified Arabic" pitchFamily="2" charset="-78"/>
              </a:rPr>
              <a:t>الحل</a:t>
            </a:r>
            <a:endParaRPr lang="ar-SY" sz="32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graphicFrame>
        <p:nvGraphicFramePr>
          <p:cNvPr id="309253" name="Object 5"/>
          <p:cNvGraphicFramePr>
            <a:graphicFrameLocks noChangeAspect="1"/>
          </p:cNvGraphicFramePr>
          <p:nvPr/>
        </p:nvGraphicFramePr>
        <p:xfrm>
          <a:off x="908057" y="5143512"/>
          <a:ext cx="4592637" cy="1042987"/>
        </p:xfrm>
        <a:graphic>
          <a:graphicData uri="http://schemas.openxmlformats.org/presentationml/2006/ole">
            <p:oleObj spid="_x0000_s310277" name="Equation" r:id="rId3" imgW="1955520" imgH="444240" progId="Equation.DSMT4">
              <p:embed/>
            </p:oleObj>
          </a:graphicData>
        </a:graphic>
      </p:graphicFrame>
      <p:graphicFrame>
        <p:nvGraphicFramePr>
          <p:cNvPr id="10" name="Object 5"/>
          <p:cNvGraphicFramePr>
            <a:graphicFrameLocks noChangeAspect="1"/>
          </p:cNvGraphicFramePr>
          <p:nvPr/>
        </p:nvGraphicFramePr>
        <p:xfrm>
          <a:off x="2286794" y="1785926"/>
          <a:ext cx="4570413" cy="1104900"/>
        </p:xfrm>
        <a:graphic>
          <a:graphicData uri="http://schemas.openxmlformats.org/presentationml/2006/ole">
            <p:oleObj spid="_x0000_s310278" name="Equation" r:id="rId4" imgW="1942920" imgH="469800" progId="Equation.DSMT4">
              <p:embed/>
            </p:oleObj>
          </a:graphicData>
        </a:graphic>
      </p:graphicFrame>
      <p:graphicFrame>
        <p:nvGraphicFramePr>
          <p:cNvPr id="11" name="Object 5"/>
          <p:cNvGraphicFramePr>
            <a:graphicFrameLocks noChangeAspect="1"/>
          </p:cNvGraphicFramePr>
          <p:nvPr/>
        </p:nvGraphicFramePr>
        <p:xfrm>
          <a:off x="1552575" y="2965450"/>
          <a:ext cx="6038850" cy="1136650"/>
        </p:xfrm>
        <a:graphic>
          <a:graphicData uri="http://schemas.openxmlformats.org/presentationml/2006/ole">
            <p:oleObj spid="_x0000_s310279" name="Equation" r:id="rId5" imgW="2565360" imgH="482400" progId="Equation.DSMT4">
              <p:embed/>
            </p:oleObj>
          </a:graphicData>
        </a:graphic>
      </p:graphicFrame>
      <p:graphicFrame>
        <p:nvGraphicFramePr>
          <p:cNvPr id="12" name="Object 5"/>
          <p:cNvGraphicFramePr>
            <a:graphicFrameLocks noChangeAspect="1"/>
          </p:cNvGraphicFramePr>
          <p:nvPr/>
        </p:nvGraphicFramePr>
        <p:xfrm>
          <a:off x="1649413" y="4027499"/>
          <a:ext cx="5845175" cy="1044575"/>
        </p:xfrm>
        <a:graphic>
          <a:graphicData uri="http://schemas.openxmlformats.org/presentationml/2006/ole">
            <p:oleObj spid="_x0000_s310280" name="Equation" r:id="rId6" imgW="2489040" imgH="444240" progId="Equation.DSMT4">
              <p:embed/>
            </p:oleObj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/>
        </p:nvGraphicFramePr>
        <p:xfrm>
          <a:off x="5643570" y="5432443"/>
          <a:ext cx="2933700" cy="568325"/>
        </p:xfrm>
        <a:graphic>
          <a:graphicData uri="http://schemas.openxmlformats.org/presentationml/2006/ole">
            <p:oleObj spid="_x0000_s310281" name="Equation" r:id="rId7" imgW="1244520" imgH="241200" progId="Equation.DSMT4">
              <p:embed/>
            </p:oleObj>
          </a:graphicData>
        </a:graphic>
      </p:graphicFrame>
      <p:sp>
        <p:nvSpPr>
          <p:cNvPr id="9" name="عنصر نائب لرقم الشريحة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97</a:t>
            </a:fld>
            <a:endParaRPr lang="ar-SY" dirty="0"/>
          </a:p>
        </p:txBody>
      </p:sp>
      <p:sp>
        <p:nvSpPr>
          <p:cNvPr id="13" name="عنصر نائب للتاريخ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 smtClean="0"/>
              <a:t>2018-2019</a:t>
            </a:r>
            <a:endParaRPr lang="ar-SY"/>
          </a:p>
        </p:txBody>
      </p:sp>
      <p:sp>
        <p:nvSpPr>
          <p:cNvPr id="14" name="عنصر نائب للتذييل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smtClean="0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9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9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309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7171&quot;&gt;&lt;/object&gt;&lt;object type=&quot;2&quot; unique_id=&quot;17172&quot;&gt;&lt;object type=&quot;3&quot; unique_id=&quot;17173&quot;&gt;&lt;property id=&quot;20148&quot; value=&quot;5&quot;/&gt;&lt;property id=&quot;20300&quot; value=&quot;Slide 1 - &amp;quot;المبدلات القالبة المستقلة&amp;#x0D;&amp;#x0A;Self Commutation Inverters&amp;quot;&quot;/&gt;&lt;property id=&quot;20307&quot; value=&quot;422&quot;/&gt;&lt;/object&gt;&lt;object type=&quot;3&quot; unique_id=&quot;17174&quot;&gt;&lt;property id=&quot;20148&quot; value=&quot;5&quot;/&gt;&lt;property id=&quot;20300&quot; value=&quot;Slide 2&quot;/&gt;&lt;property id=&quot;20307&quot; value=&quot;260&quot;/&gt;&lt;/object&gt;&lt;object type=&quot;3&quot; unique_id=&quot;17175&quot;&gt;&lt;property id=&quot;20148&quot; value=&quot;5&quot;/&gt;&lt;property id=&quot;20300&quot; value=&quot;Slide 3&quot;/&gt;&lt;property id=&quot;20307&quot; value=&quot;433&quot;/&gt;&lt;/object&gt;&lt;object type=&quot;3&quot; unique_id=&quot;17176&quot;&gt;&lt;property id=&quot;20148&quot; value=&quot;5&quot;/&gt;&lt;property id=&quot;20300&quot; value=&quot;Slide 4&quot;/&gt;&lt;property id=&quot;20307&quot; value=&quot;438&quot;/&gt;&lt;/object&gt;&lt;object type=&quot;3&quot; unique_id=&quot;17177&quot;&gt;&lt;property id=&quot;20148&quot; value=&quot;5&quot;/&gt;&lt;property id=&quot;20300&quot; value=&quot;Slide 5&quot;/&gt;&lt;property id=&quot;20307&quot; value=&quot;442&quot;/&gt;&lt;/object&gt;&lt;object type=&quot;3&quot; unique_id=&quot;17178&quot;&gt;&lt;property id=&quot;20148&quot; value=&quot;5&quot;/&gt;&lt;property id=&quot;20300&quot; value=&quot;Slide 6&quot;/&gt;&lt;property id=&quot;20307&quot; value=&quot;439&quot;/&gt;&lt;/object&gt;&lt;object type=&quot;3&quot; unique_id=&quot;17179&quot;&gt;&lt;property id=&quot;20148&quot; value=&quot;5&quot;/&gt;&lt;property id=&quot;20300&quot; value=&quot;Slide 7&quot;/&gt;&lt;property id=&quot;20307&quot; value=&quot;440&quot;/&gt;&lt;/object&gt;&lt;object type=&quot;3&quot; unique_id=&quot;17180&quot;&gt;&lt;property id=&quot;20148&quot; value=&quot;5&quot;/&gt;&lt;property id=&quot;20300&quot; value=&quot;Slide 8&quot;/&gt;&lt;property id=&quot;20307&quot; value=&quot;443&quot;/&gt;&lt;/object&gt;&lt;object type=&quot;3&quot; unique_id=&quot;17181&quot;&gt;&lt;property id=&quot;20148&quot; value=&quot;5&quot;/&gt;&lt;property id=&quot;20300&quot; value=&quot;Slide 9&quot;/&gt;&lt;property id=&quot;20307&quot; value=&quot;444&quot;/&gt;&lt;/object&gt;&lt;object type=&quot;3&quot; unique_id=&quot;17182&quot;&gt;&lt;property id=&quot;20148&quot; value=&quot;5&quot;/&gt;&lt;property id=&quot;20300&quot; value=&quot;Slide 10&quot;/&gt;&lt;property id=&quot;20307&quot; value=&quot;434&quot;/&gt;&lt;/object&gt;&lt;object type=&quot;3&quot; unique_id=&quot;17183&quot;&gt;&lt;property id=&quot;20148&quot; value=&quot;5&quot;/&gt;&lt;property id=&quot;20300&quot; value=&quot;Slide 11&quot;/&gt;&lt;property id=&quot;20307&quot; value=&quot;429&quot;/&gt;&lt;/object&gt;&lt;object type=&quot;3&quot; unique_id=&quot;17184&quot;&gt;&lt;property id=&quot;20148&quot; value=&quot;5&quot;/&gt;&lt;property id=&quot;20300&quot; value=&quot;Slide 12&quot;/&gt;&lt;property id=&quot;20307&quot; value=&quot;370&quot;/&gt;&lt;/object&gt;&lt;object type=&quot;3&quot; unique_id=&quot;17185&quot;&gt;&lt;property id=&quot;20148&quot; value=&quot;5&quot;/&gt;&lt;property id=&quot;20300&quot; value=&quot;Slide 13&quot;/&gt;&lt;property id=&quot;20307&quot; value=&quot;371&quot;/&gt;&lt;/object&gt;&lt;object type=&quot;3&quot; unique_id=&quot;17186&quot;&gt;&lt;property id=&quot;20148&quot; value=&quot;5&quot;/&gt;&lt;property id=&quot;20300&quot; value=&quot;Slide 14&quot;/&gt;&lt;property id=&quot;20307&quot; value=&quot;320&quot;/&gt;&lt;/object&gt;&lt;object type=&quot;3&quot; unique_id=&quot;17187&quot;&gt;&lt;property id=&quot;20148&quot; value=&quot;5&quot;/&gt;&lt;property id=&quot;20300&quot; value=&quot;Slide 15&quot;/&gt;&lt;property id=&quot;20307&quot; value=&quot;344&quot;/&gt;&lt;/object&gt;&lt;object type=&quot;3&quot; unique_id=&quot;17188&quot;&gt;&lt;property id=&quot;20148&quot; value=&quot;5&quot;/&gt;&lt;property id=&quot;20300&quot; value=&quot;Slide 16&quot;/&gt;&lt;property id=&quot;20307&quot; value=&quot;372&quot;/&gt;&lt;/object&gt;&lt;object type=&quot;3&quot; unique_id=&quot;17189&quot;&gt;&lt;property id=&quot;20148&quot; value=&quot;5&quot;/&gt;&lt;property id=&quot;20300&quot; value=&quot;Slide 17&quot;/&gt;&lt;property id=&quot;20307&quot; value=&quot;345&quot;/&gt;&lt;/object&gt;&lt;object type=&quot;3&quot; unique_id=&quot;17190&quot;&gt;&lt;property id=&quot;20148&quot; value=&quot;5&quot;/&gt;&lt;property id=&quot;20300&quot; value=&quot;Slide 18&quot;/&gt;&lt;property id=&quot;20307&quot; value=&quot;373&quot;/&gt;&lt;/object&gt;&lt;object type=&quot;3&quot; unique_id=&quot;17191&quot;&gt;&lt;property id=&quot;20148&quot; value=&quot;5&quot;/&gt;&lt;property id=&quot;20300&quot; value=&quot;Slide 19&quot;/&gt;&lt;property id=&quot;20307&quot; value=&quot;323&quot;/&gt;&lt;/object&gt;&lt;object type=&quot;3&quot; unique_id=&quot;17192&quot;&gt;&lt;property id=&quot;20148&quot; value=&quot;5&quot;/&gt;&lt;property id=&quot;20300&quot; value=&quot;Slide 20&quot;/&gt;&lt;property id=&quot;20307&quot; value=&quot;374&quot;/&gt;&lt;/object&gt;&lt;object type=&quot;3&quot; unique_id=&quot;17193&quot;&gt;&lt;property id=&quot;20148&quot; value=&quot;5&quot;/&gt;&lt;property id=&quot;20300&quot; value=&quot;Slide 21&quot;/&gt;&lt;property id=&quot;20307&quot; value=&quot;346&quot;/&gt;&lt;/object&gt;&lt;object type=&quot;3&quot; unique_id=&quot;17194&quot;&gt;&lt;property id=&quot;20148&quot; value=&quot;5&quot;/&gt;&lt;property id=&quot;20300&quot; value=&quot;Slide 22&quot;/&gt;&lt;property id=&quot;20307&quot; value=&quot;347&quot;/&gt;&lt;/object&gt;&lt;object type=&quot;3&quot; unique_id=&quot;17195&quot;&gt;&lt;property id=&quot;20148&quot; value=&quot;5&quot;/&gt;&lt;property id=&quot;20300&quot; value=&quot;Slide 23&quot;/&gt;&lt;property id=&quot;20307&quot; value=&quot;351&quot;/&gt;&lt;/object&gt;&lt;object type=&quot;3&quot; unique_id=&quot;17196&quot;&gt;&lt;property id=&quot;20148&quot; value=&quot;5&quot;/&gt;&lt;property id=&quot;20300&quot; value=&quot;Slide 24&quot;/&gt;&lt;property id=&quot;20307&quot; value=&quot;375&quot;/&gt;&lt;/object&gt;&lt;object type=&quot;3&quot; unique_id=&quot;17197&quot;&gt;&lt;property id=&quot;20148&quot; value=&quot;5&quot;/&gt;&lt;property id=&quot;20300&quot; value=&quot;Slide 25&quot;/&gt;&lt;property id=&quot;20307&quot; value=&quot;352&quot;/&gt;&lt;/object&gt;&lt;object type=&quot;3&quot; unique_id=&quot;17198&quot;&gt;&lt;property id=&quot;20148&quot; value=&quot;5&quot;/&gt;&lt;property id=&quot;20300&quot; value=&quot;Slide 26&quot;/&gt;&lt;property id=&quot;20307&quot; value=&quot;424&quot;/&gt;&lt;/object&gt;&lt;object type=&quot;3&quot; unique_id=&quot;17199&quot;&gt;&lt;property id=&quot;20148&quot; value=&quot;5&quot;/&gt;&lt;property id=&quot;20300&quot; value=&quot;Slide 27&quot;/&gt;&lt;property id=&quot;20307&quot; value=&quot;353&quot;/&gt;&lt;/object&gt;&lt;object type=&quot;3&quot; unique_id=&quot;17200&quot;&gt;&lt;property id=&quot;20148&quot; value=&quot;5&quot;/&gt;&lt;property id=&quot;20300&quot; value=&quot;Slide 28&quot;/&gt;&lt;property id=&quot;20307&quot; value=&quot;376&quot;/&gt;&lt;/object&gt;&lt;object type=&quot;3&quot; unique_id=&quot;17201&quot;&gt;&lt;property id=&quot;20148&quot; value=&quot;5&quot;/&gt;&lt;property id=&quot;20300&quot; value=&quot;Slide 29&quot;/&gt;&lt;property id=&quot;20307&quot; value=&quot;354&quot;/&gt;&lt;/object&gt;&lt;object type=&quot;3&quot; unique_id=&quot;17202&quot;&gt;&lt;property id=&quot;20148&quot; value=&quot;5&quot;/&gt;&lt;property id=&quot;20300&quot; value=&quot;Slide 30&quot;/&gt;&lt;property id=&quot;20307&quot; value=&quot;355&quot;/&gt;&lt;/object&gt;&lt;object type=&quot;3&quot; unique_id=&quot;17203&quot;&gt;&lt;property id=&quot;20148&quot; value=&quot;5&quot;/&gt;&lt;property id=&quot;20300&quot; value=&quot;Slide 31&quot;/&gt;&lt;property id=&quot;20307&quot; value=&quot;377&quot;/&gt;&lt;/object&gt;&lt;object type=&quot;3&quot; unique_id=&quot;17204&quot;&gt;&lt;property id=&quot;20148&quot; value=&quot;5&quot;/&gt;&lt;property id=&quot;20300&quot; value=&quot;Slide 32&quot;/&gt;&lt;property id=&quot;20307&quot; value=&quot;425&quot;/&gt;&lt;/object&gt;&lt;object type=&quot;3&quot; unique_id=&quot;17205&quot;&gt;&lt;property id=&quot;20148&quot; value=&quot;5&quot;/&gt;&lt;property id=&quot;20300&quot; value=&quot;Slide 33&quot;/&gt;&lt;property id=&quot;20307&quot; value=&quot;378&quot;/&gt;&lt;/object&gt;&lt;object type=&quot;3&quot; unique_id=&quot;17206&quot;&gt;&lt;property id=&quot;20148&quot; value=&quot;5&quot;/&gt;&lt;property id=&quot;20300&quot; value=&quot;Slide 34&quot;/&gt;&lt;property id=&quot;20307&quot; value=&quot;379&quot;/&gt;&lt;/object&gt;&lt;object type=&quot;3&quot; unique_id=&quot;17207&quot;&gt;&lt;property id=&quot;20148&quot; value=&quot;5&quot;/&gt;&lt;property id=&quot;20300&quot; value=&quot;Slide 35&quot;/&gt;&lt;property id=&quot;20307&quot; value=&quot;381&quot;/&gt;&lt;/object&gt;&lt;object type=&quot;3&quot; unique_id=&quot;17208&quot;&gt;&lt;property id=&quot;20148&quot; value=&quot;5&quot;/&gt;&lt;property id=&quot;20300&quot; value=&quot;Slide 36&quot;/&gt;&lt;property id=&quot;20307&quot; value=&quot;380&quot;/&gt;&lt;/object&gt;&lt;object type=&quot;3&quot; unique_id=&quot;17209&quot;&gt;&lt;property id=&quot;20148&quot; value=&quot;5&quot;/&gt;&lt;property id=&quot;20300&quot; value=&quot;Slide 37&quot;/&gt;&lt;property id=&quot;20307&quot; value=&quot;435&quot;/&gt;&lt;/object&gt;&lt;object type=&quot;3&quot; unique_id=&quot;17210&quot;&gt;&lt;property id=&quot;20148&quot; value=&quot;5&quot;/&gt;&lt;property id=&quot;20300&quot; value=&quot;Slide 38&quot;/&gt;&lt;property id=&quot;20307&quot; value=&quot;358&quot;/&gt;&lt;/object&gt;&lt;object type=&quot;3&quot; unique_id=&quot;17211&quot;&gt;&lt;property id=&quot;20148&quot; value=&quot;5&quot;/&gt;&lt;property id=&quot;20300&quot; value=&quot;Slide 39&quot;/&gt;&lt;property id=&quot;20307&quot; value=&quot;427&quot;/&gt;&lt;/object&gt;&lt;object type=&quot;3&quot; unique_id=&quot;17212&quot;&gt;&lt;property id=&quot;20148&quot; value=&quot;5&quot;/&gt;&lt;property id=&quot;20300&quot; value=&quot;Slide 40&quot;/&gt;&lt;property id=&quot;20307&quot; value=&quot;382&quot;/&gt;&lt;/object&gt;&lt;object type=&quot;3&quot; unique_id=&quot;17213&quot;&gt;&lt;property id=&quot;20148&quot; value=&quot;5&quot;/&gt;&lt;property id=&quot;20300&quot; value=&quot;Slide 41&quot;/&gt;&lt;property id=&quot;20307&quot; value=&quot;359&quot;/&gt;&lt;/object&gt;&lt;object type=&quot;3&quot; unique_id=&quot;17214&quot;&gt;&lt;property id=&quot;20148&quot; value=&quot;5&quot;/&gt;&lt;property id=&quot;20300&quot; value=&quot;Slide 42&quot;/&gt;&lt;property id=&quot;20307&quot; value=&quot;426&quot;/&gt;&lt;/object&gt;&lt;object type=&quot;3&quot; unique_id=&quot;17215&quot;&gt;&lt;property id=&quot;20148&quot; value=&quot;5&quot;/&gt;&lt;property id=&quot;20300&quot; value=&quot;Slide 43&quot;/&gt;&lt;property id=&quot;20307&quot; value=&quot;436&quot;/&gt;&lt;/object&gt;&lt;object type=&quot;3&quot; unique_id=&quot;17216&quot;&gt;&lt;property id=&quot;20148&quot; value=&quot;5&quot;/&gt;&lt;property id=&quot;20300&quot; value=&quot;Slide 44&quot;/&gt;&lt;property id=&quot;20307&quot; value=&quot;383&quot;/&gt;&lt;/object&gt;&lt;object type=&quot;3&quot; unique_id=&quot;17217&quot;&gt;&lt;property id=&quot;20148&quot; value=&quot;5&quot;/&gt;&lt;property id=&quot;20300&quot; value=&quot;Slide 45&quot;/&gt;&lt;property id=&quot;20307&quot; value=&quot;398&quot;/&gt;&lt;/object&gt;&lt;object type=&quot;3&quot; unique_id=&quot;17218&quot;&gt;&lt;property id=&quot;20148&quot; value=&quot;5&quot;/&gt;&lt;property id=&quot;20300&quot; value=&quot;Slide 46&quot;/&gt;&lt;property id=&quot;20307&quot; value=&quot;399&quot;/&gt;&lt;/object&gt;&lt;object type=&quot;3&quot; unique_id=&quot;17219&quot;&gt;&lt;property id=&quot;20148&quot; value=&quot;5&quot;/&gt;&lt;property id=&quot;20300&quot; value=&quot;Slide 47&quot;/&gt;&lt;property id=&quot;20307&quot; value=&quot;400&quot;/&gt;&lt;/object&gt;&lt;object type=&quot;3&quot; unique_id=&quot;17220&quot;&gt;&lt;property id=&quot;20148&quot; value=&quot;5&quot;/&gt;&lt;property id=&quot;20300&quot; value=&quot;Slide 48&quot;/&gt;&lt;property id=&quot;20307&quot; value=&quot;384&quot;/&gt;&lt;/object&gt;&lt;object type=&quot;3&quot; unique_id=&quot;17221&quot;&gt;&lt;property id=&quot;20148&quot; value=&quot;5&quot;/&gt;&lt;property id=&quot;20300&quot; value=&quot;Slide 49&quot;/&gt;&lt;property id=&quot;20307&quot; value=&quot;360&quot;/&gt;&lt;/object&gt;&lt;object type=&quot;3&quot; unique_id=&quot;17222&quot;&gt;&lt;property id=&quot;20148&quot; value=&quot;5&quot;/&gt;&lt;property id=&quot;20300&quot; value=&quot;Slide 50&quot;/&gt;&lt;property id=&quot;20307&quot; value=&quot;385&quot;/&gt;&lt;/object&gt;&lt;object type=&quot;3&quot; unique_id=&quot;17223&quot;&gt;&lt;property id=&quot;20148&quot; value=&quot;5&quot;/&gt;&lt;property id=&quot;20300&quot; value=&quot;Slide 51&quot;/&gt;&lt;property id=&quot;20307&quot; value=&quot;437&quot;/&gt;&lt;/object&gt;&lt;object type=&quot;3&quot; unique_id=&quot;17224&quot;&gt;&lt;property id=&quot;20148&quot; value=&quot;5&quot;/&gt;&lt;property id=&quot;20300&quot; value=&quot;Slide 52&quot;/&gt;&lt;property id=&quot;20307&quot; value=&quot;387&quot;/&gt;&lt;/object&gt;&lt;object type=&quot;3&quot; unique_id=&quot;17225&quot;&gt;&lt;property id=&quot;20148&quot; value=&quot;5&quot;/&gt;&lt;property id=&quot;20300&quot; value=&quot;Slide 53&quot;/&gt;&lt;property id=&quot;20307&quot; value=&quot;361&quot;/&gt;&lt;/object&gt;&lt;object type=&quot;3&quot; unique_id=&quot;17226&quot;&gt;&lt;property id=&quot;20148&quot; value=&quot;5&quot;/&gt;&lt;property id=&quot;20300&quot; value=&quot;Slide 54&quot;/&gt;&lt;property id=&quot;20307&quot; value=&quot;392&quot;/&gt;&lt;/object&gt;&lt;object type=&quot;3&quot; unique_id=&quot;17227&quot;&gt;&lt;property id=&quot;20148&quot; value=&quot;5&quot;/&gt;&lt;property id=&quot;20300&quot; value=&quot;Slide 55&quot;/&gt;&lt;property id=&quot;20307&quot; value=&quot;388&quot;/&gt;&lt;/object&gt;&lt;object type=&quot;3&quot; unique_id=&quot;17228&quot;&gt;&lt;property id=&quot;20148&quot; value=&quot;5&quot;/&gt;&lt;property id=&quot;20300&quot; value=&quot;Slide 56&quot;/&gt;&lt;property id=&quot;20307&quot; value=&quot;367&quot;/&gt;&lt;/object&gt;&lt;object type=&quot;3&quot; unique_id=&quot;17229&quot;&gt;&lt;property id=&quot;20148&quot; value=&quot;5&quot;/&gt;&lt;property id=&quot;20300&quot; value=&quot;Slide 57&quot;/&gt;&lt;property id=&quot;20307&quot; value=&quot;428&quot;/&gt;&lt;/object&gt;&lt;object type=&quot;3&quot; unique_id=&quot;17230&quot;&gt;&lt;property id=&quot;20148&quot; value=&quot;5&quot;/&gt;&lt;property id=&quot;20300&quot; value=&quot;Slide 58&quot;/&gt;&lt;property id=&quot;20307&quot; value=&quot;389&quot;/&gt;&lt;/object&gt;&lt;object type=&quot;3&quot; unique_id=&quot;17231&quot;&gt;&lt;property id=&quot;20148&quot; value=&quot;5&quot;/&gt;&lt;property id=&quot;20300&quot; value=&quot;Slide 59&quot;/&gt;&lt;property id=&quot;20307&quot; value=&quot;394&quot;/&gt;&lt;/object&gt;&lt;object type=&quot;3&quot; unique_id=&quot;17232&quot;&gt;&lt;property id=&quot;20148&quot; value=&quot;5&quot;/&gt;&lt;property id=&quot;20300&quot; value=&quot;Slide 60&quot;/&gt;&lt;property id=&quot;20307&quot; value=&quot;393&quot;/&gt;&lt;/object&gt;&lt;object type=&quot;3&quot; unique_id=&quot;17233&quot;&gt;&lt;property id=&quot;20148&quot; value=&quot;5&quot;/&gt;&lt;property id=&quot;20300&quot; value=&quot;Slide 61&quot;/&gt;&lt;property id=&quot;20307&quot; value=&quot;404&quot;/&gt;&lt;/object&gt;&lt;object type=&quot;3&quot; unique_id=&quot;17234&quot;&gt;&lt;property id=&quot;20148&quot; value=&quot;5&quot;/&gt;&lt;property id=&quot;20300&quot; value=&quot;Slide 62&quot;/&gt;&lt;property id=&quot;20307&quot; value=&quot;401&quot;/&gt;&lt;/object&gt;&lt;object type=&quot;3&quot; unique_id=&quot;17235&quot;&gt;&lt;property id=&quot;20148&quot; value=&quot;5&quot;/&gt;&lt;property id=&quot;20300&quot; value=&quot;Slide 63&quot;/&gt;&lt;property id=&quot;20307&quot; value=&quot;430&quot;/&gt;&lt;/object&gt;&lt;object type=&quot;3&quot; unique_id=&quot;17236&quot;&gt;&lt;property id=&quot;20148&quot; value=&quot;5&quot;/&gt;&lt;property id=&quot;20300&quot; value=&quot;Slide 64&quot;/&gt;&lt;property id=&quot;20307&quot; value=&quot;395&quot;/&gt;&lt;/object&gt;&lt;object type=&quot;3&quot; unique_id=&quot;17237&quot;&gt;&lt;property id=&quot;20148&quot; value=&quot;5&quot;/&gt;&lt;property id=&quot;20300&quot; value=&quot;Slide 65&quot;/&gt;&lt;property id=&quot;20307&quot; value=&quot;445&quot;/&gt;&lt;/object&gt;&lt;object type=&quot;3&quot; unique_id=&quot;17238&quot;&gt;&lt;property id=&quot;20148&quot; value=&quot;5&quot;/&gt;&lt;property id=&quot;20300&quot; value=&quot;Slide 66&quot;/&gt;&lt;property id=&quot;20307&quot; value=&quot;446&quot;/&gt;&lt;/object&gt;&lt;object type=&quot;3&quot; unique_id=&quot;17239&quot;&gt;&lt;property id=&quot;20148&quot; value=&quot;5&quot;/&gt;&lt;property id=&quot;20300&quot; value=&quot;Slide 67&quot;/&gt;&lt;property id=&quot;20307&quot; value=&quot;396&quot;/&gt;&lt;/object&gt;&lt;object type=&quot;3&quot; unique_id=&quot;17240&quot;&gt;&lt;property id=&quot;20148&quot; value=&quot;5&quot;/&gt;&lt;property id=&quot;20300&quot; value=&quot;Slide 68&quot;/&gt;&lt;property id=&quot;20307&quot; value=&quot;397&quot;/&gt;&lt;/object&gt;&lt;object type=&quot;3&quot; unique_id=&quot;17241&quot;&gt;&lt;property id=&quot;20148&quot; value=&quot;5&quot;/&gt;&lt;property id=&quot;20300&quot; value=&quot;Slide 69&quot;/&gt;&lt;property id=&quot;20307&quot; value=&quot;431&quot;/&gt;&lt;/object&gt;&lt;object type=&quot;3&quot; unique_id=&quot;17242&quot;&gt;&lt;property id=&quot;20148&quot; value=&quot;5&quot;/&gt;&lt;property id=&quot;20300&quot; value=&quot;Slide 70&quot;/&gt;&lt;property id=&quot;20307&quot; value=&quot;403&quot;/&gt;&lt;/object&gt;&lt;object type=&quot;3&quot; unique_id=&quot;17243&quot;&gt;&lt;property id=&quot;20148&quot; value=&quot;5&quot;/&gt;&lt;property id=&quot;20300&quot; value=&quot;Slide 71&quot;/&gt;&lt;property id=&quot;20307&quot; value=&quot;405&quot;/&gt;&lt;/object&gt;&lt;object type=&quot;3&quot; unique_id=&quot;17244&quot;&gt;&lt;property id=&quot;20148&quot; value=&quot;5&quot;/&gt;&lt;property id=&quot;20300&quot; value=&quot;Slide 72&quot;/&gt;&lt;property id=&quot;20307&quot; value=&quot;406&quot;/&gt;&lt;/object&gt;&lt;object type=&quot;3&quot; unique_id=&quot;17245&quot;&gt;&lt;property id=&quot;20148&quot; value=&quot;5&quot;/&gt;&lt;property id=&quot;20300&quot; value=&quot;Slide 74&quot;/&gt;&lt;property id=&quot;20307&quot; value=&quot;432&quot;/&gt;&lt;/object&gt;&lt;object type=&quot;3&quot; unique_id=&quot;17246&quot;&gt;&lt;property id=&quot;20148&quot; value=&quot;5&quot;/&gt;&lt;property id=&quot;20300&quot; value=&quot;Slide 75&quot;/&gt;&lt;property id=&quot;20307&quot; value=&quot;368&quot;/&gt;&lt;/object&gt;&lt;object type=&quot;3&quot; unique_id=&quot;17247&quot;&gt;&lt;property id=&quot;20148&quot; value=&quot;5&quot;/&gt;&lt;property id=&quot;20300&quot; value=&quot;Slide 76&quot;/&gt;&lt;property id=&quot;20307&quot; value=&quot;369&quot;/&gt;&lt;/object&gt;&lt;object type=&quot;3&quot; unique_id=&quot;17248&quot;&gt;&lt;property id=&quot;20148&quot; value=&quot;5&quot;/&gt;&lt;property id=&quot;20300&quot; value=&quot;Slide 79&quot;/&gt;&lt;property id=&quot;20307&quot; value=&quot;390&quot;/&gt;&lt;/object&gt;&lt;object type=&quot;3&quot; unique_id=&quot;17249&quot;&gt;&lt;property id=&quot;20148&quot; value=&quot;5&quot;/&gt;&lt;property id=&quot;20300&quot; value=&quot;Slide 80&quot;/&gt;&lt;property id=&quot;20307&quot; value=&quot;391&quot;/&gt;&lt;/object&gt;&lt;object type=&quot;3&quot; unique_id=&quot;17250&quot;&gt;&lt;property id=&quot;20148&quot; value=&quot;5&quot;/&gt;&lt;property id=&quot;20300&quot; value=&quot;Slide 81&quot;/&gt;&lt;property id=&quot;20307&quot; value=&quot;423&quot;/&gt;&lt;/object&gt;&lt;object type=&quot;3&quot; unique_id=&quot;17251&quot;&gt;&lt;property id=&quot;20148&quot; value=&quot;5&quot;/&gt;&lt;property id=&quot;20300&quot; value=&quot;Slide 82&quot;/&gt;&lt;property id=&quot;20307&quot; value=&quot;407&quot;/&gt;&lt;/object&gt;&lt;object type=&quot;3&quot; unique_id=&quot;17252&quot;&gt;&lt;property id=&quot;20148&quot; value=&quot;5&quot;/&gt;&lt;property id=&quot;20300&quot; value=&quot;Slide 83&quot;/&gt;&lt;property id=&quot;20307&quot; value=&quot;408&quot;/&gt;&lt;/object&gt;&lt;object type=&quot;3&quot; unique_id=&quot;17253&quot;&gt;&lt;property id=&quot;20148&quot; value=&quot;5&quot;/&gt;&lt;property id=&quot;20300&quot; value=&quot;Slide 84&quot;/&gt;&lt;property id=&quot;20307&quot; value=&quot;409&quot;/&gt;&lt;/object&gt;&lt;object type=&quot;3&quot; unique_id=&quot;17254&quot;&gt;&lt;property id=&quot;20148&quot; value=&quot;5&quot;/&gt;&lt;property id=&quot;20300&quot; value=&quot;Slide 85&quot;/&gt;&lt;property id=&quot;20307&quot; value=&quot;410&quot;/&gt;&lt;/object&gt;&lt;object type=&quot;3&quot; unique_id=&quot;17255&quot;&gt;&lt;property id=&quot;20148&quot; value=&quot;5&quot;/&gt;&lt;property id=&quot;20300&quot; value=&quot;Slide 87&quot;/&gt;&lt;property id=&quot;20307&quot; value=&quot;411&quot;/&gt;&lt;/object&gt;&lt;object type=&quot;3&quot; unique_id=&quot;17256&quot;&gt;&lt;property id=&quot;20148&quot; value=&quot;5&quot;/&gt;&lt;property id=&quot;20300&quot; value=&quot;Slide 88&quot;/&gt;&lt;property id=&quot;20307&quot; value=&quot;416&quot;/&gt;&lt;/object&gt;&lt;object type=&quot;3&quot; unique_id=&quot;17257&quot;&gt;&lt;property id=&quot;20148&quot; value=&quot;5&quot;/&gt;&lt;property id=&quot;20300&quot; value=&quot;Slide 89&quot;/&gt;&lt;property id=&quot;20307&quot; value=&quot;420&quot;/&gt;&lt;/object&gt;&lt;object type=&quot;3&quot; unique_id=&quot;17258&quot;&gt;&lt;property id=&quot;20148&quot; value=&quot;5&quot;/&gt;&lt;property id=&quot;20300&quot; value=&quot;Slide 90&quot;/&gt;&lt;property id=&quot;20307&quot; value=&quot;412&quot;/&gt;&lt;/object&gt;&lt;object type=&quot;3&quot; unique_id=&quot;17259&quot;&gt;&lt;property id=&quot;20148&quot; value=&quot;5&quot;/&gt;&lt;property id=&quot;20300&quot; value=&quot;Slide 91&quot;/&gt;&lt;property id=&quot;20307&quot; value=&quot;413&quot;/&gt;&lt;/object&gt;&lt;object type=&quot;3&quot; unique_id=&quot;17260&quot;&gt;&lt;property id=&quot;20148&quot; value=&quot;5&quot;/&gt;&lt;property id=&quot;20300&quot; value=&quot;Slide 92&quot;/&gt;&lt;property id=&quot;20307&quot; value=&quot;417&quot;/&gt;&lt;/object&gt;&lt;object type=&quot;3&quot; unique_id=&quot;17261&quot;&gt;&lt;property id=&quot;20148&quot; value=&quot;5&quot;/&gt;&lt;property id=&quot;20300&quot; value=&quot;Slide 93&quot;/&gt;&lt;property id=&quot;20307&quot; value=&quot;414&quot;/&gt;&lt;/object&gt;&lt;object type=&quot;3&quot; unique_id=&quot;17262&quot;&gt;&lt;property id=&quot;20148&quot; value=&quot;5&quot;/&gt;&lt;property id=&quot;20300&quot; value=&quot;Slide 94&quot;/&gt;&lt;property id=&quot;20307&quot; value=&quot;418&quot;/&gt;&lt;/object&gt;&lt;object type=&quot;3&quot; unique_id=&quot;17263&quot;&gt;&lt;property id=&quot;20148&quot; value=&quot;5&quot;/&gt;&lt;property id=&quot;20300&quot; value=&quot;Slide 95&quot;/&gt;&lt;property id=&quot;20307&quot; value=&quot;419&quot;/&gt;&lt;/object&gt;&lt;object type=&quot;3&quot; unique_id=&quot;17357&quot;&gt;&lt;property id=&quot;20148&quot; value=&quot;5&quot;/&gt;&lt;property id=&quot;20300&quot; value=&quot;Slide 73&quot;/&gt;&lt;property id=&quot;20307&quot; value=&quot;447&quot;/&gt;&lt;/object&gt;&lt;object type=&quot;3&quot; unique_id=&quot;17922&quot;&gt;&lt;property id=&quot;20148&quot; value=&quot;5&quot;/&gt;&lt;property id=&quot;20300&quot; value=&quot;Slide 77&quot;/&gt;&lt;property id=&quot;20307&quot; value=&quot;448&quot;/&gt;&lt;/object&gt;&lt;object type=&quot;3&quot; unique_id=&quot;17923&quot;&gt;&lt;property id=&quot;20148&quot; value=&quot;5&quot;/&gt;&lt;property id=&quot;20300&quot; value=&quot;Slide 78&quot;/&gt;&lt;property id=&quot;20307&quot; value=&quot;449&quot;/&gt;&lt;/object&gt;&lt;object type=&quot;3&quot; unique_id=&quot;18308&quot;&gt;&lt;property id=&quot;20148&quot; value=&quot;5&quot;/&gt;&lt;property id=&quot;20300&quot; value=&quot;Slide 86&quot;/&gt;&lt;property id=&quot;20307&quot; value=&quot;450&quot;/&gt;&lt;/object&gt;&lt;/object&gt;&lt;/object&gt;&lt;/database&gt;"/>
  <p:tag name="SECTOMILLISECCONVERTED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واجهة">
  <a:themeElements>
    <a:clrScheme name="واجهة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واجهة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واجهة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سمة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سمة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16832</TotalTime>
  <Words>4769</Words>
  <Application>Microsoft Office PowerPoint</Application>
  <PresentationFormat>عرض على الشاشة (3:4)‏</PresentationFormat>
  <Paragraphs>976</Paragraphs>
  <Slides>97</Slides>
  <Notes>2</Notes>
  <HiddenSlides>0</HiddenSlides>
  <MMClips>0</MMClips>
  <ScaleCrop>false</ScaleCrop>
  <HeadingPairs>
    <vt:vector size="6" baseType="variant">
      <vt:variant>
        <vt:lpstr>سمة</vt:lpstr>
      </vt:variant>
      <vt:variant>
        <vt:i4>1</vt:i4>
      </vt:variant>
      <vt:variant>
        <vt:lpstr>خوادم OLE مضمنة</vt:lpstr>
      </vt:variant>
      <vt:variant>
        <vt:i4>1</vt:i4>
      </vt:variant>
      <vt:variant>
        <vt:lpstr>عناوين الشرائح</vt:lpstr>
      </vt:variant>
      <vt:variant>
        <vt:i4>97</vt:i4>
      </vt:variant>
    </vt:vector>
  </HeadingPairs>
  <TitlesOfParts>
    <vt:vector size="99" baseType="lpstr">
      <vt:lpstr>واجهة</vt:lpstr>
      <vt:lpstr>Equation</vt:lpstr>
      <vt:lpstr>المبدلات القالبة المستقلة Self Commutation Inverters</vt:lpstr>
      <vt:lpstr>الشريحة 2</vt:lpstr>
      <vt:lpstr>الشريحة 3</vt:lpstr>
      <vt:lpstr>الشريحة 4</vt:lpstr>
      <vt:lpstr>الشريحة 5</vt:lpstr>
      <vt:lpstr>الشريحة 6</vt:lpstr>
      <vt:lpstr>الشريحة 7</vt:lpstr>
      <vt:lpstr>الشريحة 8</vt:lpstr>
      <vt:lpstr>الشريحة 9</vt:lpstr>
      <vt:lpstr>الشريحة 10</vt:lpstr>
      <vt:lpstr>الشريحة 11</vt:lpstr>
      <vt:lpstr>الشريحة 12</vt:lpstr>
      <vt:lpstr>الشريحة 13</vt:lpstr>
      <vt:lpstr>الشريحة 14</vt:lpstr>
      <vt:lpstr>الشريحة 15</vt:lpstr>
      <vt:lpstr>الشريحة 16</vt:lpstr>
      <vt:lpstr>الشريحة 17</vt:lpstr>
      <vt:lpstr>الشريحة 18</vt:lpstr>
      <vt:lpstr>الشريحة 19</vt:lpstr>
      <vt:lpstr>الشريحة 20</vt:lpstr>
      <vt:lpstr>الشريحة 21</vt:lpstr>
      <vt:lpstr>الشريحة 22</vt:lpstr>
      <vt:lpstr>الشريحة 23</vt:lpstr>
      <vt:lpstr>الشريحة 24</vt:lpstr>
      <vt:lpstr>الشريحة 25</vt:lpstr>
      <vt:lpstr>الشريحة 26</vt:lpstr>
      <vt:lpstr>الشريحة 27</vt:lpstr>
      <vt:lpstr>الشريحة 28</vt:lpstr>
      <vt:lpstr>الشريحة 29</vt:lpstr>
      <vt:lpstr>الشريحة 30</vt:lpstr>
      <vt:lpstr>الشريحة 31</vt:lpstr>
      <vt:lpstr>الشريحة 32</vt:lpstr>
      <vt:lpstr>الشريحة 33</vt:lpstr>
      <vt:lpstr>الشريحة 34</vt:lpstr>
      <vt:lpstr>الشريحة 35</vt:lpstr>
      <vt:lpstr>الشريحة 36</vt:lpstr>
      <vt:lpstr>الشريحة 37</vt:lpstr>
      <vt:lpstr>الشريحة 38</vt:lpstr>
      <vt:lpstr>الشريحة 39</vt:lpstr>
      <vt:lpstr>الشريحة 40</vt:lpstr>
      <vt:lpstr>الشريحة 41</vt:lpstr>
      <vt:lpstr>الشريحة 42</vt:lpstr>
      <vt:lpstr>الشريحة 43</vt:lpstr>
      <vt:lpstr>الشريحة 44</vt:lpstr>
      <vt:lpstr>الشريحة 45</vt:lpstr>
      <vt:lpstr>الشريحة 46</vt:lpstr>
      <vt:lpstr>الشريحة 47</vt:lpstr>
      <vt:lpstr>الشريحة 48</vt:lpstr>
      <vt:lpstr>الشريحة 49</vt:lpstr>
      <vt:lpstr>الشريحة 50</vt:lpstr>
      <vt:lpstr>الشريحة 51</vt:lpstr>
      <vt:lpstr>الشريحة 52</vt:lpstr>
      <vt:lpstr>الشريحة 53</vt:lpstr>
      <vt:lpstr>الشريحة 54</vt:lpstr>
      <vt:lpstr>الشريحة 55</vt:lpstr>
      <vt:lpstr>الشريحة 56</vt:lpstr>
      <vt:lpstr>الشريحة 57</vt:lpstr>
      <vt:lpstr>الشريحة 58</vt:lpstr>
      <vt:lpstr>الشريحة 59</vt:lpstr>
      <vt:lpstr>الشريحة 60</vt:lpstr>
      <vt:lpstr>الشريحة 61</vt:lpstr>
      <vt:lpstr>الشريحة 62</vt:lpstr>
      <vt:lpstr>الشريحة 63</vt:lpstr>
      <vt:lpstr>الشريحة 64</vt:lpstr>
      <vt:lpstr>الشريحة 65</vt:lpstr>
      <vt:lpstr>الشريحة 66</vt:lpstr>
      <vt:lpstr>الشريحة 67</vt:lpstr>
      <vt:lpstr>الشريحة 68</vt:lpstr>
      <vt:lpstr>الشريحة 69</vt:lpstr>
      <vt:lpstr>الشريحة 70</vt:lpstr>
      <vt:lpstr>الشريحة 71</vt:lpstr>
      <vt:lpstr>الشريحة 72</vt:lpstr>
      <vt:lpstr>الشريحة 73</vt:lpstr>
      <vt:lpstr>الشريحة 74</vt:lpstr>
      <vt:lpstr>الشريحة 75</vt:lpstr>
      <vt:lpstr>الشريحة 76</vt:lpstr>
      <vt:lpstr>الشريحة 77</vt:lpstr>
      <vt:lpstr>الشريحة 78</vt:lpstr>
      <vt:lpstr>الشريحة 79</vt:lpstr>
      <vt:lpstr>الشريحة 80</vt:lpstr>
      <vt:lpstr>الشريحة 81</vt:lpstr>
      <vt:lpstr>الشريحة 82</vt:lpstr>
      <vt:lpstr>الشريحة 83</vt:lpstr>
      <vt:lpstr>الشريحة 84</vt:lpstr>
      <vt:lpstr>الشريحة 85</vt:lpstr>
      <vt:lpstr>الشريحة 86</vt:lpstr>
      <vt:lpstr>الشريحة 87</vt:lpstr>
      <vt:lpstr>الشريحة 88</vt:lpstr>
      <vt:lpstr>الشريحة 89</vt:lpstr>
      <vt:lpstr>الشريحة 90</vt:lpstr>
      <vt:lpstr>الشريحة 91</vt:lpstr>
      <vt:lpstr>الشريحة 92</vt:lpstr>
      <vt:lpstr>الشريحة 93</vt:lpstr>
      <vt:lpstr>الشريحة 94</vt:lpstr>
      <vt:lpstr>الشريحة 95</vt:lpstr>
      <vt:lpstr>الشريحة 96</vt:lpstr>
      <vt:lpstr>الشريحة 97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الالكترونيات الصناعية</dc:title>
  <dc:creator>ASUS</dc:creator>
  <cp:lastModifiedBy>imadalrouh</cp:lastModifiedBy>
  <cp:revision>894</cp:revision>
  <dcterms:created xsi:type="dcterms:W3CDTF">2007-07-19T15:41:10Z</dcterms:created>
  <dcterms:modified xsi:type="dcterms:W3CDTF">2018-10-17T15:45:21Z</dcterms:modified>
</cp:coreProperties>
</file>